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2"/>
  </p:notesMasterIdLst>
  <p:sldIdLst>
    <p:sldId id="256" r:id="rId2"/>
    <p:sldId id="274" r:id="rId3"/>
    <p:sldId id="308" r:id="rId4"/>
    <p:sldId id="309" r:id="rId5"/>
    <p:sldId id="310" r:id="rId6"/>
    <p:sldId id="258" r:id="rId7"/>
    <p:sldId id="275" r:id="rId8"/>
    <p:sldId id="262" r:id="rId9"/>
    <p:sldId id="266" r:id="rId10"/>
    <p:sldId id="263" r:id="rId11"/>
    <p:sldId id="268" r:id="rId12"/>
    <p:sldId id="267" r:id="rId13"/>
    <p:sldId id="264" r:id="rId14"/>
    <p:sldId id="269" r:id="rId15"/>
    <p:sldId id="306" r:id="rId16"/>
    <p:sldId id="307" r:id="rId17"/>
    <p:sldId id="270" r:id="rId18"/>
    <p:sldId id="271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301" r:id="rId28"/>
    <p:sldId id="284" r:id="rId29"/>
    <p:sldId id="299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302" r:id="rId39"/>
    <p:sldId id="293" r:id="rId40"/>
    <p:sldId id="300" r:id="rId41"/>
    <p:sldId id="294" r:id="rId42"/>
    <p:sldId id="295" r:id="rId43"/>
    <p:sldId id="296" r:id="rId44"/>
    <p:sldId id="297" r:id="rId45"/>
    <p:sldId id="298" r:id="rId46"/>
    <p:sldId id="303" r:id="rId47"/>
    <p:sldId id="304" r:id="rId48"/>
    <p:sldId id="305" r:id="rId49"/>
    <p:sldId id="272" r:id="rId50"/>
    <p:sldId id="273" r:id="rId5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BA7AEC8-C6E4-824E-9E7C-96CB0861FEF2}">
          <p14:sldIdLst>
            <p14:sldId id="256"/>
            <p14:sldId id="274"/>
            <p14:sldId id="308"/>
            <p14:sldId id="309"/>
            <p14:sldId id="310"/>
            <p14:sldId id="258"/>
            <p14:sldId id="275"/>
            <p14:sldId id="262"/>
            <p14:sldId id="266"/>
            <p14:sldId id="263"/>
            <p14:sldId id="268"/>
            <p14:sldId id="267"/>
            <p14:sldId id="264"/>
            <p14:sldId id="269"/>
            <p14:sldId id="306"/>
            <p14:sldId id="307"/>
            <p14:sldId id="270"/>
            <p14:sldId id="271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301"/>
            <p14:sldId id="284"/>
            <p14:sldId id="299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302"/>
            <p14:sldId id="293"/>
            <p14:sldId id="300"/>
            <p14:sldId id="294"/>
            <p14:sldId id="295"/>
            <p14:sldId id="296"/>
            <p14:sldId id="297"/>
            <p14:sldId id="298"/>
            <p14:sldId id="303"/>
            <p14:sldId id="304"/>
            <p14:sldId id="305"/>
            <p14:sldId id="272"/>
            <p14:sldId id="273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08" autoAdjust="0"/>
    <p:restoredTop sz="94660"/>
  </p:normalViewPr>
  <p:slideViewPr>
    <p:cSldViewPr>
      <p:cViewPr varScale="1">
        <p:scale>
          <a:sx n="100" d="100"/>
          <a:sy n="100" d="100"/>
        </p:scale>
        <p:origin x="-185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notesMaster" Target="notesMasters/notesMaster1.xml"/><Relationship Id="rId53" Type="http://schemas.openxmlformats.org/officeDocument/2006/relationships/printerSettings" Target="printerSettings/printerSettings1.bin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BC9C91-C481-4347-9C82-F639A2159BD0}" type="datetimeFigureOut">
              <a:rPr lang="en-US" smtClean="0"/>
              <a:pPr/>
              <a:t>3/31/14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C68306-365B-467B-BBCE-1BB027668E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375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C68306-365B-467B-BBCE-1BB027668EC5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059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C68306-365B-467B-BBCE-1BB027668EC5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2233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ETL grids</a:t>
            </a:r>
            <a:r>
              <a:rPr lang="en-US" baseline="0" dirty="0" smtClean="0"/>
              <a:t> don’t store much in-between states, so re-tries are challenging. Also a problem when the result is wrong and you need to go back and fix just one step.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C68306-365B-467B-BBCE-1BB027668EC5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147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Point and click programming</a:t>
            </a:r>
            <a:r>
              <a:rPr lang="en-US" baseline="0" dirty="0" smtClean="0"/>
              <a:t> is not very flexible and  difficult to optimize (if possible at all)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C68306-365B-467B-BBCE-1BB027668EC5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778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Doesn’t have parallel</a:t>
            </a:r>
            <a:r>
              <a:rPr lang="en-US" baseline="0" dirty="0" smtClean="0"/>
              <a:t> processing engine, no star-schema optimizations, no bitmap indexes, no materialized views, limited SQL language support – no windowing functions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you often need a data-warehouse. To combine data from multiple sources, BI, historical trends, data quality, retain low latency on OLTP system by offloading heavy queries and historical data.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C68306-365B-467B-BBCE-1BB027668EC5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024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C68306-365B-467B-BBCE-1BB027668EC5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624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C68306-365B-467B-BBCE-1BB027668EC5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6575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</a:t>
            </a:r>
            <a:r>
              <a:rPr lang="en-US" baseline="0" dirty="0" smtClean="0"/>
              <a:t> are all DWH types of assumptions. Which makes Hadoop a pretty fantastic DWH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C68306-365B-467B-BBCE-1BB027668EC5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3247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Doesn’t have parallel</a:t>
            </a:r>
            <a:r>
              <a:rPr lang="en-US" baseline="0" dirty="0" smtClean="0"/>
              <a:t> processing engine, no star-schema optimizations, no bitmap indexes, no materialized views, limited SQL language support – no windowing functions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you often need a data-warehouse. To combine data from multiple sources, BI, historical trends, data quality, retain low latency on OLTP system by offloading heavy queries and historical data.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C68306-365B-467B-BBCE-1BB027668EC5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024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511175"/>
            <a:ext cx="7620000" cy="1165226"/>
          </a:xfrm>
        </p:spPr>
        <p:txBody>
          <a:bodyPr anchor="ctr" anchorCtr="0">
            <a:normAutofit/>
          </a:bodyPr>
          <a:lstStyle>
            <a:lvl1pPr>
              <a:lnSpc>
                <a:spcPts val="4400"/>
              </a:lnSpc>
              <a:defRPr sz="4400">
                <a:solidFill>
                  <a:schemeClr val="accent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1752600"/>
            <a:ext cx="6400800" cy="820094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31D53-9C00-4AE9-B6C1-0DA51F1C2E9A}" type="datetime1">
              <a:rPr lang="en-US" smtClean="0"/>
              <a:pPr/>
              <a:t>3/31/14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285E8-844F-47C5-8CFA-343A97004DFC}" type="datetime1">
              <a:rPr lang="en-US" smtClean="0"/>
              <a:pPr/>
              <a:t>3/31/14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DA7C9-9A9E-42EE-BEDF-41CA9C6B60EC}" type="datetime1">
              <a:rPr lang="en-US" smtClean="0"/>
              <a:pPr/>
              <a:t>3/31/14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43C0-5D09-4BF8-A409-B16E158A72E0}" type="datetime1">
              <a:rPr lang="en-US" smtClean="0"/>
              <a:pPr/>
              <a:t>3/31/14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AA3C7-4550-49F0-828D-2B0066B1A457}" type="datetime1">
              <a:rPr lang="en-US" smtClean="0"/>
              <a:pPr/>
              <a:t>3/31/14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135EC-94CF-4A7B-8B05-046D1086E758}" type="datetime1">
              <a:rPr lang="en-US" smtClean="0"/>
              <a:pPr/>
              <a:t>3/31/14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457C0-133C-4436-8D62-5B24B1683748}" type="datetime1">
              <a:rPr lang="en-US" smtClean="0"/>
              <a:pPr/>
              <a:t>3/31/14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9B35F-870D-479F-8C39-DD68DF14BBA2}" type="datetime1">
              <a:rPr lang="en-US" smtClean="0"/>
              <a:pPr/>
              <a:t>3/31/14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D9FFA-65F6-4713-92D8-20602086B7F2}" type="datetime1">
              <a:rPr lang="en-US" smtClean="0"/>
              <a:pPr/>
              <a:t>3/31/14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1761C-728E-4ECF-BC0E-C8D60A9C559A}" type="datetime1">
              <a:rPr lang="en-US" smtClean="0"/>
              <a:pPr/>
              <a:t>3/31/14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3400" y="457200"/>
            <a:ext cx="81534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752600"/>
            <a:ext cx="83058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96A73-2943-4634-8220-E1C72524DCDB}" type="datetime1">
              <a:rPr lang="en-US" smtClean="0"/>
              <a:pPr/>
              <a:t>3/31/14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39200" y="1280415"/>
            <a:ext cx="237653" cy="9118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4B9AA155-1852-4C1D-993F-0726B07C6BF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spcBef>
          <a:spcPct val="0"/>
        </a:spcBef>
        <a:buNone/>
        <a:defRPr sz="32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3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–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–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»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jpeg"/><Relationship Id="rId5" Type="http://schemas.openxmlformats.org/officeDocument/2006/relationships/image" Target="../media/image14.png"/><Relationship Id="rId6" Type="http://schemas.openxmlformats.org/officeDocument/2006/relationships/image" Target="../media/image15.jpe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From Relational to Hadoop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1371600"/>
            <a:ext cx="6400800" cy="820094"/>
          </a:xfrm>
        </p:spPr>
        <p:txBody>
          <a:bodyPr/>
          <a:lstStyle/>
          <a:p>
            <a:r>
              <a:rPr lang="en-US" dirty="0" smtClean="0"/>
              <a:t>Part 1: Introduction to Hadoop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4294967295"/>
          </p:nvPr>
        </p:nvSpPr>
        <p:spPr>
          <a:xfrm>
            <a:off x="508254" y="5791200"/>
            <a:ext cx="3682746" cy="533400"/>
          </a:xfrm>
        </p:spPr>
        <p:txBody>
          <a:bodyPr/>
          <a:lstStyle/>
          <a:p>
            <a:r>
              <a:rPr lang="en-US" sz="2400" dirty="0" smtClean="0">
                <a:solidFill>
                  <a:schemeClr val="accent4"/>
                </a:solidFill>
              </a:rPr>
              <a:t>Gwen Shapira , Cloudera</a:t>
            </a:r>
            <a:br>
              <a:rPr lang="en-US" sz="2400" dirty="0" smtClean="0">
                <a:solidFill>
                  <a:schemeClr val="accent4"/>
                </a:solidFill>
              </a:rPr>
            </a:br>
            <a:r>
              <a:rPr lang="en-US" sz="2400" dirty="0" smtClean="0">
                <a:solidFill>
                  <a:schemeClr val="accent4"/>
                </a:solidFill>
              </a:rPr>
              <a:t>and </a:t>
            </a:r>
            <a:br>
              <a:rPr lang="en-US" sz="2400" dirty="0" smtClean="0">
                <a:solidFill>
                  <a:schemeClr val="accent4"/>
                </a:solidFill>
              </a:rPr>
            </a:br>
            <a:r>
              <a:rPr lang="en-US" sz="2400" dirty="0" err="1" smtClean="0">
                <a:solidFill>
                  <a:schemeClr val="accent4"/>
                </a:solidFill>
              </a:rPr>
              <a:t>Danil</a:t>
            </a:r>
            <a:r>
              <a:rPr lang="en-US" sz="2400" dirty="0" smtClean="0">
                <a:solidFill>
                  <a:schemeClr val="accent4"/>
                </a:solidFill>
              </a:rPr>
              <a:t> </a:t>
            </a:r>
            <a:r>
              <a:rPr lang="en-US" sz="2400" dirty="0" err="1" smtClean="0">
                <a:solidFill>
                  <a:schemeClr val="accent4"/>
                </a:solidFill>
              </a:rPr>
              <a:t>Zburivsky</a:t>
            </a:r>
            <a:r>
              <a:rPr lang="en-US" sz="2400" dirty="0" smtClean="0">
                <a:solidFill>
                  <a:schemeClr val="accent4"/>
                </a:solidFill>
              </a:rPr>
              <a:t>, </a:t>
            </a:r>
            <a:r>
              <a:rPr lang="en-US" sz="2400" dirty="0" err="1" smtClean="0">
                <a:solidFill>
                  <a:schemeClr val="accent4"/>
                </a:solidFill>
              </a:rPr>
              <a:t>Pythian</a:t>
            </a:r>
            <a:endParaRPr lang="en-US" sz="2400" dirty="0" smtClean="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people do it like this: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Magnetic Disk 4"/>
          <p:cNvSpPr/>
          <p:nvPr/>
        </p:nvSpPr>
        <p:spPr>
          <a:xfrm>
            <a:off x="762000" y="2438400"/>
            <a:ext cx="1600200" cy="1371600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Source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38200" y="4343400"/>
            <a:ext cx="1447800" cy="1295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Source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657600" y="3276600"/>
            <a:ext cx="1981200" cy="13716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ETL Grid</a:t>
            </a:r>
            <a:endParaRPr lang="en-US" dirty="0"/>
          </a:p>
        </p:txBody>
      </p:sp>
      <p:sp>
        <p:nvSpPr>
          <p:cNvPr id="8" name="Magnetic Disk 7"/>
          <p:cNvSpPr/>
          <p:nvPr/>
        </p:nvSpPr>
        <p:spPr>
          <a:xfrm>
            <a:off x="6705600" y="3276600"/>
            <a:ext cx="1600200" cy="1371600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Target System</a:t>
            </a:r>
            <a:endParaRPr lang="en-US" dirty="0"/>
          </a:p>
        </p:txBody>
      </p:sp>
      <p:cxnSp>
        <p:nvCxnSpPr>
          <p:cNvPr id="10" name="Straight Arrow Connector 9"/>
          <p:cNvCxnSpPr>
            <a:stCxn id="5" idx="4"/>
            <a:endCxn id="7" idx="1"/>
          </p:cNvCxnSpPr>
          <p:nvPr/>
        </p:nvCxnSpPr>
        <p:spPr>
          <a:xfrm>
            <a:off x="2362200" y="3124200"/>
            <a:ext cx="1295400" cy="8382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6" idx="3"/>
            <a:endCxn id="7" idx="1"/>
          </p:cNvCxnSpPr>
          <p:nvPr/>
        </p:nvCxnSpPr>
        <p:spPr>
          <a:xfrm flipV="1">
            <a:off x="2286000" y="3962400"/>
            <a:ext cx="1371600" cy="10287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7" idx="3"/>
            <a:endCxn id="8" idx="2"/>
          </p:cNvCxnSpPr>
          <p:nvPr/>
        </p:nvCxnSpPr>
        <p:spPr>
          <a:xfrm>
            <a:off x="5638800" y="3962400"/>
            <a:ext cx="10668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8995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000" dirty="0" smtClean="0">
                <a:latin typeface="Arial Black"/>
                <a:cs typeface="Arial Black"/>
              </a:rPr>
              <a:t>8 hour processing pipeline</a:t>
            </a:r>
            <a:br>
              <a:rPr lang="en-US" sz="4000" dirty="0" smtClean="0">
                <a:latin typeface="Arial Black"/>
                <a:cs typeface="Arial Black"/>
              </a:rPr>
            </a:br>
            <a:r>
              <a:rPr lang="en-US" sz="4000" dirty="0" smtClean="0">
                <a:latin typeface="Arial Black"/>
                <a:cs typeface="Arial Black"/>
              </a:rPr>
              <a:t>can fail after 7.5 hours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428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OK, two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rcRect t="13189" b="1318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301347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 like this:</a:t>
            </a:r>
            <a:endParaRPr lang="en-US" dirty="0"/>
          </a:p>
        </p:txBody>
      </p:sp>
      <p:sp>
        <p:nvSpPr>
          <p:cNvPr id="24" name="Content Placeholder 2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Magnetic Disk 4"/>
          <p:cNvSpPr/>
          <p:nvPr/>
        </p:nvSpPr>
        <p:spPr>
          <a:xfrm>
            <a:off x="762000" y="2438400"/>
            <a:ext cx="1600200" cy="1371600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Source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38200" y="4343400"/>
            <a:ext cx="1447800" cy="1295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Source</a:t>
            </a:r>
            <a:endParaRPr lang="en-US" dirty="0"/>
          </a:p>
        </p:txBody>
      </p:sp>
      <p:sp>
        <p:nvSpPr>
          <p:cNvPr id="8" name="Magnetic Disk 7"/>
          <p:cNvSpPr/>
          <p:nvPr/>
        </p:nvSpPr>
        <p:spPr>
          <a:xfrm>
            <a:off x="3962400" y="3048000"/>
            <a:ext cx="2514600" cy="1752600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Target System</a:t>
            </a:r>
            <a:endParaRPr lang="en-US" dirty="0"/>
          </a:p>
        </p:txBody>
      </p:sp>
      <p:cxnSp>
        <p:nvCxnSpPr>
          <p:cNvPr id="10" name="Straight Arrow Connector 9"/>
          <p:cNvCxnSpPr>
            <a:stCxn id="5" idx="4"/>
            <a:endCxn id="8" idx="2"/>
          </p:cNvCxnSpPr>
          <p:nvPr/>
        </p:nvCxnSpPr>
        <p:spPr>
          <a:xfrm>
            <a:off x="2362200" y="3124200"/>
            <a:ext cx="1600200" cy="8001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6" idx="3"/>
          </p:cNvCxnSpPr>
          <p:nvPr/>
        </p:nvCxnSpPr>
        <p:spPr>
          <a:xfrm flipV="1">
            <a:off x="2286000" y="3962400"/>
            <a:ext cx="1676400" cy="10287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>
            <a:stCxn id="8" idx="1"/>
            <a:endCxn id="8" idx="4"/>
          </p:cNvCxnSpPr>
          <p:nvPr/>
        </p:nvCxnSpPr>
        <p:spPr>
          <a:xfrm rot="16200000" flipH="1">
            <a:off x="5410200" y="2857500"/>
            <a:ext cx="876300" cy="1257300"/>
          </a:xfrm>
          <a:prstGeom prst="curvedConnector4">
            <a:avLst>
              <a:gd name="adj1" fmla="val -78663"/>
              <a:gd name="adj2" fmla="val 158785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03215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Few problems here too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Unstructured data is a bigger challenge</a:t>
            </a:r>
          </a:p>
          <a:p>
            <a:r>
              <a:rPr lang="en-US" dirty="0" smtClean="0"/>
              <a:t>More contenders for CPU resources</a:t>
            </a:r>
          </a:p>
          <a:p>
            <a:pPr lvl="1"/>
            <a:r>
              <a:rPr lang="en-US" dirty="0" smtClean="0"/>
              <a:t>Analysts</a:t>
            </a:r>
          </a:p>
          <a:p>
            <a:pPr lvl="1"/>
            <a:r>
              <a:rPr lang="en-US" dirty="0" smtClean="0"/>
              <a:t>And even transactions</a:t>
            </a:r>
          </a:p>
          <a:p>
            <a:r>
              <a:rPr lang="en-US" dirty="0" smtClean="0"/>
              <a:t>Storage can get expensive</a:t>
            </a:r>
          </a:p>
          <a:p>
            <a:r>
              <a:rPr lang="en-US" dirty="0" smtClean="0"/>
              <a:t>Scaling DWH is a pain</a:t>
            </a:r>
          </a:p>
          <a:p>
            <a:r>
              <a:rPr lang="en-US" dirty="0" smtClean="0"/>
              <a:t>SQL is a bit limited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423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Unpleasant Truth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400" dirty="0" smtClean="0">
                <a:latin typeface="Arial Black"/>
                <a:cs typeface="Arial Black"/>
              </a:rPr>
              <a:t>MySQL is not</a:t>
            </a:r>
            <a:br>
              <a:rPr lang="en-US" sz="4400" dirty="0" smtClean="0">
                <a:latin typeface="Arial Black"/>
                <a:cs typeface="Arial Black"/>
              </a:rPr>
            </a:br>
            <a:r>
              <a:rPr lang="en-US" sz="4400" dirty="0" smtClean="0">
                <a:latin typeface="Arial Black"/>
                <a:cs typeface="Arial Black"/>
              </a:rPr>
              <a:t>a Data Warehouse</a:t>
            </a:r>
            <a:endParaRPr lang="en-US" sz="4400" dirty="0">
              <a:latin typeface="Arial Black"/>
              <a:cs typeface="Arial Black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039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 need a data warehouse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combine data from multiple systems</a:t>
            </a:r>
          </a:p>
          <a:p>
            <a:r>
              <a:rPr lang="en-US" dirty="0" smtClean="0"/>
              <a:t>Protect low-latency OLTP system</a:t>
            </a:r>
          </a:p>
          <a:p>
            <a:r>
              <a:rPr lang="en-US" dirty="0" smtClean="0"/>
              <a:t>Optimize for reporting</a:t>
            </a:r>
          </a:p>
          <a:p>
            <a:r>
              <a:rPr lang="en-US" dirty="0" smtClean="0"/>
              <a:t>Clean up data without rewriting OLTP system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588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Hadoop!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Handles unstructured data</a:t>
            </a:r>
          </a:p>
          <a:p>
            <a:r>
              <a:rPr lang="en-US" dirty="0" smtClean="0"/>
              <a:t>Scales horizontally</a:t>
            </a:r>
          </a:p>
          <a:p>
            <a:pPr lvl="1"/>
            <a:r>
              <a:rPr lang="en-US" dirty="0" smtClean="0"/>
              <a:t>Storage</a:t>
            </a:r>
          </a:p>
          <a:p>
            <a:pPr lvl="1"/>
            <a:r>
              <a:rPr lang="en-US" dirty="0" smtClean="0"/>
              <a:t>CPU</a:t>
            </a:r>
          </a:p>
          <a:p>
            <a:r>
              <a:rPr lang="en-US" dirty="0" smtClean="0"/>
              <a:t>Flexible and powerful</a:t>
            </a:r>
          </a:p>
          <a:p>
            <a:r>
              <a:rPr lang="en-US" dirty="0" smtClean="0"/>
              <a:t>Lots of tools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t="12644" b="12644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4880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this tutorial we’ll show: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Basics of using Hadoop</a:t>
            </a:r>
          </a:p>
          <a:p>
            <a:r>
              <a:rPr lang="en-US" dirty="0" smtClean="0"/>
              <a:t>Transform unstructured data</a:t>
            </a:r>
          </a:p>
          <a:p>
            <a:r>
              <a:rPr lang="en-US" dirty="0" smtClean="0"/>
              <a:t>Get RDBMS data to Hadoop</a:t>
            </a:r>
          </a:p>
          <a:p>
            <a:r>
              <a:rPr lang="en-US" dirty="0" smtClean="0"/>
              <a:t>Use Hadoop to join and aggregate</a:t>
            </a:r>
          </a:p>
          <a:p>
            <a:r>
              <a:rPr lang="en-US" dirty="0" smtClean="0"/>
              <a:t>Load the results back to an RDBMS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1667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400" dirty="0" smtClean="0">
                <a:latin typeface="Arial Black"/>
                <a:cs typeface="Arial Black"/>
              </a:rPr>
              <a:t>HDFS:</a:t>
            </a:r>
            <a:br>
              <a:rPr lang="en-US" sz="4400" dirty="0" smtClean="0">
                <a:latin typeface="Arial Black"/>
                <a:cs typeface="Arial Black"/>
              </a:rPr>
            </a:br>
            <a:r>
              <a:rPr lang="en-US" sz="4400" dirty="0"/>
              <a:t>Distributed, fault-tolerant </a:t>
            </a:r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sz="4400" dirty="0" smtClean="0"/>
              <a:t>file system</a:t>
            </a:r>
            <a:r>
              <a:rPr lang="en-US" sz="4400" dirty="0" smtClean="0">
                <a:latin typeface="Arial Black"/>
                <a:cs typeface="Arial Black"/>
              </a:rPr>
              <a:t/>
            </a:r>
            <a:br>
              <a:rPr lang="en-US" sz="4400" dirty="0" smtClean="0">
                <a:latin typeface="Arial Black"/>
                <a:cs typeface="Arial Black"/>
              </a:rPr>
            </a:br>
            <a:endParaRPr lang="en-US" sz="4400" dirty="0">
              <a:latin typeface="Arial Black"/>
              <a:cs typeface="Arial Black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491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400" dirty="0" smtClean="0">
                <a:latin typeface="Arial Black"/>
                <a:cs typeface="Arial Black"/>
              </a:rPr>
              <a:t>Tutorial Logistics</a:t>
            </a:r>
            <a:endParaRPr lang="en-US" sz="4400" dirty="0">
              <a:latin typeface="Arial Black"/>
              <a:cs typeface="Arial Black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7647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Assumptions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Failures are common</a:t>
            </a:r>
          </a:p>
          <a:p>
            <a:pPr lvl="1"/>
            <a:r>
              <a:rPr lang="en-US" dirty="0" smtClean="0"/>
              <a:t>More scale == more failure</a:t>
            </a:r>
          </a:p>
          <a:p>
            <a:r>
              <a:rPr lang="en-US" dirty="0" smtClean="0"/>
              <a:t>Files are append-only</a:t>
            </a:r>
          </a:p>
          <a:p>
            <a:r>
              <a:rPr lang="en-US" dirty="0" smtClean="0"/>
              <a:t>Files are large (Gigabytes +)</a:t>
            </a:r>
          </a:p>
          <a:p>
            <a:r>
              <a:rPr lang="en-US" dirty="0" smtClean="0"/>
              <a:t>Access is large and sequential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6512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Disk Primer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Disk does a </a:t>
            </a:r>
            <a:r>
              <a:rPr lang="en-US" dirty="0">
                <a:solidFill>
                  <a:schemeClr val="accent6"/>
                </a:solidFill>
              </a:rPr>
              <a:t>seek</a:t>
            </a:r>
            <a:r>
              <a:rPr lang="en-US" dirty="0"/>
              <a:t> for each I/O operation</a:t>
            </a:r>
          </a:p>
          <a:p>
            <a:r>
              <a:rPr lang="en-US" dirty="0"/>
              <a:t>Seeks are </a:t>
            </a:r>
            <a:r>
              <a:rPr lang="en-US" dirty="0">
                <a:solidFill>
                  <a:schemeClr val="accent6"/>
                </a:solidFill>
              </a:rPr>
              <a:t>expensive</a:t>
            </a:r>
            <a:r>
              <a:rPr lang="en-US" dirty="0"/>
              <a:t> (~10ms)</a:t>
            </a:r>
          </a:p>
          <a:p>
            <a:r>
              <a:rPr lang="en-US" dirty="0"/>
              <a:t>Throughput / IOPS tradeoff</a:t>
            </a:r>
          </a:p>
          <a:p>
            <a:pPr lvl="1"/>
            <a:r>
              <a:rPr lang="en-US" dirty="0"/>
              <a:t>100 MB/s and 10 IOPS</a:t>
            </a:r>
          </a:p>
          <a:p>
            <a:pPr lvl="1"/>
            <a:r>
              <a:rPr lang="en-US" dirty="0"/>
              <a:t>10MB/s and 100 IOPS</a:t>
            </a:r>
          </a:p>
          <a:p>
            <a:r>
              <a:rPr lang="en-US" dirty="0"/>
              <a:t>Big I/</a:t>
            </a:r>
            <a:r>
              <a:rPr lang="en-US" dirty="0" err="1"/>
              <a:t>Os</a:t>
            </a:r>
            <a:r>
              <a:rPr lang="en-US" dirty="0"/>
              <a:t> mean </a:t>
            </a:r>
            <a:r>
              <a:rPr lang="en-US" dirty="0">
                <a:solidFill>
                  <a:schemeClr val="accent6"/>
                </a:solidFill>
              </a:rPr>
              <a:t>better </a:t>
            </a:r>
            <a:r>
              <a:rPr lang="en-US" dirty="0" smtClean="0">
                <a:solidFill>
                  <a:schemeClr val="accent6"/>
                </a:solidFill>
              </a:rPr>
              <a:t>throughput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3672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Networking Primer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1752600"/>
            <a:ext cx="2800000" cy="657143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4200254" y="3259843"/>
            <a:ext cx="743492" cy="2818549"/>
            <a:chOff x="1529396" y="3264278"/>
            <a:chExt cx="743492" cy="281854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0646" y="3570505"/>
              <a:ext cx="663791" cy="2512322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9396" y="3264278"/>
              <a:ext cx="743492" cy="220168"/>
            </a:xfrm>
            <a:prstGeom prst="rect">
              <a:avLst/>
            </a:prstGeom>
          </p:spPr>
        </p:pic>
      </p:grpSp>
      <p:grpSp>
        <p:nvGrpSpPr>
          <p:cNvPr id="9" name="Group 8"/>
          <p:cNvGrpSpPr/>
          <p:nvPr/>
        </p:nvGrpSpPr>
        <p:grpSpPr>
          <a:xfrm>
            <a:off x="1482416" y="3253103"/>
            <a:ext cx="743492" cy="2818549"/>
            <a:chOff x="1529396" y="3264278"/>
            <a:chExt cx="743492" cy="2818549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0646" y="3570505"/>
              <a:ext cx="663791" cy="251232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9396" y="3264278"/>
              <a:ext cx="743492" cy="220168"/>
            </a:xfrm>
            <a:prstGeom prst="rect">
              <a:avLst/>
            </a:prstGeom>
          </p:spPr>
        </p:pic>
      </p:grpSp>
      <p:grpSp>
        <p:nvGrpSpPr>
          <p:cNvPr id="12" name="Group 11"/>
          <p:cNvGrpSpPr/>
          <p:nvPr/>
        </p:nvGrpSpPr>
        <p:grpSpPr>
          <a:xfrm>
            <a:off x="6866834" y="3253103"/>
            <a:ext cx="743492" cy="2818549"/>
            <a:chOff x="1529396" y="3264278"/>
            <a:chExt cx="743492" cy="2818549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0646" y="3570505"/>
              <a:ext cx="663791" cy="2512322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9396" y="3264278"/>
              <a:ext cx="743492" cy="220168"/>
            </a:xfrm>
            <a:prstGeom prst="rect">
              <a:avLst/>
            </a:prstGeom>
          </p:spPr>
        </p:pic>
      </p:grpSp>
      <p:sp>
        <p:nvSpPr>
          <p:cNvPr id="15" name="TextBox 14"/>
          <p:cNvSpPr txBox="1"/>
          <p:nvPr/>
        </p:nvSpPr>
        <p:spPr>
          <a:xfrm>
            <a:off x="3100710" y="4145746"/>
            <a:ext cx="15400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932A"/>
                </a:solidFill>
              </a:rPr>
              <a:t>Rack</a:t>
            </a:r>
            <a:endParaRPr lang="en-US" sz="2400" dirty="0">
              <a:solidFill>
                <a:srgbClr val="00932A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326194" y="2672565"/>
            <a:ext cx="28176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932A"/>
                </a:solidFill>
              </a:rPr>
              <a:t>Top-of-rack switch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10973" y="1850338"/>
            <a:ext cx="16493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932A"/>
                </a:solidFill>
              </a:rPr>
              <a:t>Core switch</a:t>
            </a:r>
          </a:p>
        </p:txBody>
      </p:sp>
    </p:spTree>
    <p:extLst>
      <p:ext uri="{BB962C8B-B14F-4D97-AF65-F5344CB8AC3E}">
        <p14:creationId xmlns:p14="http://schemas.microsoft.com/office/powerpoint/2010/main" val="29571734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Networking Primer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8839200" y="1280415"/>
            <a:ext cx="237653" cy="9118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B9AA155-1852-4C1D-993F-0726B07C6BF6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1752600"/>
            <a:ext cx="2800000" cy="657143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4200254" y="3259843"/>
            <a:ext cx="743492" cy="2818549"/>
            <a:chOff x="1529396" y="3264278"/>
            <a:chExt cx="743492" cy="2818549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0646" y="3570505"/>
              <a:ext cx="663791" cy="2512322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9396" y="3264278"/>
              <a:ext cx="743492" cy="220168"/>
            </a:xfrm>
            <a:prstGeom prst="rect">
              <a:avLst/>
            </a:prstGeom>
          </p:spPr>
        </p:pic>
      </p:grpSp>
      <p:grpSp>
        <p:nvGrpSpPr>
          <p:cNvPr id="11" name="Group 10"/>
          <p:cNvGrpSpPr/>
          <p:nvPr/>
        </p:nvGrpSpPr>
        <p:grpSpPr>
          <a:xfrm>
            <a:off x="1482416" y="3253103"/>
            <a:ext cx="743492" cy="2818549"/>
            <a:chOff x="1529396" y="3264278"/>
            <a:chExt cx="743492" cy="2818549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0646" y="3570505"/>
              <a:ext cx="663791" cy="251232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9396" y="3264278"/>
              <a:ext cx="743492" cy="220168"/>
            </a:xfrm>
            <a:prstGeom prst="rect">
              <a:avLst/>
            </a:prstGeom>
          </p:spPr>
        </p:pic>
      </p:grpSp>
      <p:grpSp>
        <p:nvGrpSpPr>
          <p:cNvPr id="14" name="Group 13"/>
          <p:cNvGrpSpPr/>
          <p:nvPr/>
        </p:nvGrpSpPr>
        <p:grpSpPr>
          <a:xfrm>
            <a:off x="6866834" y="3253103"/>
            <a:ext cx="743492" cy="2818549"/>
            <a:chOff x="1529396" y="3264278"/>
            <a:chExt cx="743492" cy="2818549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70646" y="3570505"/>
              <a:ext cx="663791" cy="2512322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9396" y="3264278"/>
              <a:ext cx="743492" cy="220168"/>
            </a:xfrm>
            <a:prstGeom prst="rect">
              <a:avLst/>
            </a:prstGeom>
          </p:spPr>
        </p:pic>
      </p:grpSp>
      <p:sp>
        <p:nvSpPr>
          <p:cNvPr id="20" name="Up-Down Arrow 19"/>
          <p:cNvSpPr/>
          <p:nvPr/>
        </p:nvSpPr>
        <p:spPr>
          <a:xfrm rot="3295779">
            <a:off x="2354384" y="1934832"/>
            <a:ext cx="341477" cy="137797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Up-Down Arrow 20"/>
          <p:cNvSpPr/>
          <p:nvPr/>
        </p:nvSpPr>
        <p:spPr>
          <a:xfrm>
            <a:off x="4420016" y="2186310"/>
            <a:ext cx="341477" cy="973125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Up-Down Arrow 21"/>
          <p:cNvSpPr/>
          <p:nvPr/>
        </p:nvSpPr>
        <p:spPr>
          <a:xfrm rot="18463019">
            <a:off x="6419774" y="1934832"/>
            <a:ext cx="341477" cy="1377970"/>
          </a:xfrm>
          <a:prstGeom prst="up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846777" y="2145058"/>
            <a:ext cx="19181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932A"/>
                </a:solidFill>
              </a:rPr>
              <a:t>40 </a:t>
            </a:r>
            <a:r>
              <a:rPr lang="en-US" sz="2400" dirty="0" err="1" smtClean="0">
                <a:solidFill>
                  <a:srgbClr val="00932A"/>
                </a:solidFill>
              </a:rPr>
              <a:t>Gbit</a:t>
            </a:r>
            <a:r>
              <a:rPr lang="en-US" sz="2400" dirty="0" smtClean="0">
                <a:solidFill>
                  <a:srgbClr val="00932A"/>
                </a:solidFill>
              </a:rPr>
              <a:t/>
            </a:r>
            <a:br>
              <a:rPr lang="en-US" sz="2400" dirty="0" smtClean="0">
                <a:solidFill>
                  <a:srgbClr val="00932A"/>
                </a:solidFill>
              </a:rPr>
            </a:br>
            <a:r>
              <a:rPr lang="en-US" sz="2400" dirty="0" smtClean="0">
                <a:solidFill>
                  <a:srgbClr val="00932A"/>
                </a:solidFill>
              </a:rPr>
              <a:t>Slow</a:t>
            </a:r>
            <a:endParaRPr lang="en-US" sz="2400" dirty="0">
              <a:solidFill>
                <a:srgbClr val="00932A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344439" y="4276362"/>
            <a:ext cx="17818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932A"/>
                </a:solidFill>
              </a:rPr>
              <a:t>10 </a:t>
            </a:r>
            <a:r>
              <a:rPr lang="en-US" sz="2400" dirty="0" err="1" smtClean="0">
                <a:solidFill>
                  <a:srgbClr val="00932A"/>
                </a:solidFill>
              </a:rPr>
              <a:t>Gbit</a:t>
            </a:r>
            <a:r>
              <a:rPr lang="en-US" sz="2400" dirty="0" smtClean="0">
                <a:solidFill>
                  <a:srgbClr val="00932A"/>
                </a:solidFill>
              </a:rPr>
              <a:t/>
            </a:r>
            <a:br>
              <a:rPr lang="en-US" sz="2400" dirty="0" smtClean="0">
                <a:solidFill>
                  <a:srgbClr val="00932A"/>
                </a:solidFill>
              </a:rPr>
            </a:br>
            <a:r>
              <a:rPr lang="en-US" sz="2400" dirty="0" smtClean="0">
                <a:solidFill>
                  <a:srgbClr val="00932A"/>
                </a:solidFill>
              </a:rPr>
              <a:t>Fast</a:t>
            </a:r>
            <a:endParaRPr lang="en-US" sz="2400" dirty="0">
              <a:solidFill>
                <a:srgbClr val="00932A"/>
              </a:solidFill>
            </a:endParaRPr>
          </a:p>
        </p:txBody>
      </p:sp>
      <p:sp>
        <p:nvSpPr>
          <p:cNvPr id="25" name="Curved Right Arrow 24"/>
          <p:cNvSpPr/>
          <p:nvPr/>
        </p:nvSpPr>
        <p:spPr>
          <a:xfrm flipV="1">
            <a:off x="3602598" y="3994485"/>
            <a:ext cx="529390" cy="1134406"/>
          </a:xfrm>
          <a:prstGeom prst="curv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8413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HDFS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328056" y="4802624"/>
            <a:ext cx="1480474" cy="8490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DataNode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641262" y="1953542"/>
            <a:ext cx="24166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Metadata</a:t>
            </a:r>
          </a:p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Paths, filenames, file sizes, block locations, …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623935" y="1765479"/>
            <a:ext cx="1607146" cy="8490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NameNode</a:t>
            </a:r>
            <a:endParaRPr lang="en-US" sz="2400" dirty="0"/>
          </a:p>
        </p:txBody>
      </p:sp>
      <p:sp>
        <p:nvSpPr>
          <p:cNvPr id="14" name="Rectangle 13"/>
          <p:cNvSpPr/>
          <p:nvPr/>
        </p:nvSpPr>
        <p:spPr>
          <a:xfrm>
            <a:off x="3050000" y="4802624"/>
            <a:ext cx="1480474" cy="8490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DataNode</a:t>
            </a:r>
            <a:endParaRPr lang="en-US" sz="2400" dirty="0"/>
          </a:p>
        </p:txBody>
      </p:sp>
      <p:sp>
        <p:nvSpPr>
          <p:cNvPr id="15" name="Rectangle 14"/>
          <p:cNvSpPr/>
          <p:nvPr/>
        </p:nvSpPr>
        <p:spPr>
          <a:xfrm>
            <a:off x="4706594" y="4802624"/>
            <a:ext cx="1480474" cy="8490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DataNode</a:t>
            </a:r>
            <a:endParaRPr lang="en-US" sz="2400" dirty="0"/>
          </a:p>
        </p:txBody>
      </p:sp>
      <p:sp>
        <p:nvSpPr>
          <p:cNvPr id="16" name="Rectangle 15"/>
          <p:cNvSpPr/>
          <p:nvPr/>
        </p:nvSpPr>
        <p:spPr>
          <a:xfrm>
            <a:off x="6384965" y="4802624"/>
            <a:ext cx="1480474" cy="8490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DataNode</a:t>
            </a:r>
            <a:endParaRPr lang="en-US" sz="2400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2238488" y="2208809"/>
            <a:ext cx="997527" cy="5938"/>
          </a:xfrm>
          <a:prstGeom prst="straightConnector1">
            <a:avLst/>
          </a:prstGeom>
          <a:ln w="5715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248400" y="3429000"/>
            <a:ext cx="2416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Data blocks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9" name="Straight Arrow Connector 18"/>
          <p:cNvCxnSpPr>
            <a:stCxn id="18" idx="2"/>
            <a:endCxn id="16" idx="0"/>
          </p:cNvCxnSpPr>
          <p:nvPr/>
        </p:nvCxnSpPr>
        <p:spPr>
          <a:xfrm flipH="1">
            <a:off x="7125202" y="3890665"/>
            <a:ext cx="331512" cy="911959"/>
          </a:xfrm>
          <a:prstGeom prst="straightConnector1">
            <a:avLst/>
          </a:prstGeom>
          <a:ln w="5715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8" idx="2"/>
            <a:endCxn id="15" idx="0"/>
          </p:cNvCxnSpPr>
          <p:nvPr/>
        </p:nvCxnSpPr>
        <p:spPr>
          <a:xfrm flipH="1">
            <a:off x="5446831" y="3890665"/>
            <a:ext cx="2009883" cy="911959"/>
          </a:xfrm>
          <a:prstGeom prst="straightConnector1">
            <a:avLst/>
          </a:prstGeom>
          <a:ln w="5715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8" idx="2"/>
            <a:endCxn id="14" idx="0"/>
          </p:cNvCxnSpPr>
          <p:nvPr/>
        </p:nvCxnSpPr>
        <p:spPr>
          <a:xfrm flipH="1">
            <a:off x="3790237" y="3890665"/>
            <a:ext cx="3666477" cy="911959"/>
          </a:xfrm>
          <a:prstGeom prst="straightConnector1">
            <a:avLst/>
          </a:prstGeom>
          <a:ln w="5715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8" idx="2"/>
            <a:endCxn id="11" idx="0"/>
          </p:cNvCxnSpPr>
          <p:nvPr/>
        </p:nvCxnSpPr>
        <p:spPr>
          <a:xfrm flipH="1">
            <a:off x="2068293" y="3890665"/>
            <a:ext cx="5388421" cy="911959"/>
          </a:xfrm>
          <a:prstGeom prst="straightConnector1">
            <a:avLst/>
          </a:prstGeom>
          <a:ln w="5715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2614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Writing to HDFS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42431" y="4802624"/>
            <a:ext cx="1480474" cy="8490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1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2737703" y="1765479"/>
            <a:ext cx="1607146" cy="8490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NameNode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2864375" y="4802624"/>
            <a:ext cx="1480474" cy="8490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2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5064094" y="4802624"/>
            <a:ext cx="1480474" cy="8490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3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6742465" y="4802624"/>
            <a:ext cx="1480474" cy="8490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4</a:t>
            </a:r>
            <a:endParaRPr lang="en-US" sz="2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4702623" y="1416289"/>
            <a:ext cx="0" cy="4592626"/>
          </a:xfrm>
          <a:prstGeom prst="line">
            <a:avLst/>
          </a:prstGeom>
          <a:ln>
            <a:solidFill>
              <a:schemeClr val="accent1"/>
            </a:solidFill>
            <a:prstDash val="sysDash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200876" y="5740784"/>
            <a:ext cx="10736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595959"/>
                </a:solidFill>
              </a:rPr>
              <a:t>Rack</a:t>
            </a:r>
            <a:r>
              <a:rPr lang="en-US" sz="2400" dirty="0" smtClean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rgbClr val="595959"/>
                </a:solidFill>
              </a:rPr>
              <a:t>1</a:t>
            </a:r>
            <a:endParaRPr lang="en-US" sz="2400" dirty="0">
              <a:solidFill>
                <a:srgbClr val="595959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65895" y="5740783"/>
            <a:ext cx="10736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595959"/>
                </a:solidFill>
              </a:rPr>
              <a:t>Rack 2</a:t>
            </a:r>
            <a:endParaRPr lang="en-US" sz="2400" dirty="0">
              <a:solidFill>
                <a:srgbClr val="595959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679129" y="2810492"/>
            <a:ext cx="1607146" cy="84908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Client</a:t>
            </a:r>
            <a:endParaRPr lang="en-US" sz="2400" dirty="0"/>
          </a:p>
        </p:txBody>
      </p:sp>
      <p:sp>
        <p:nvSpPr>
          <p:cNvPr id="14" name="Arc 13"/>
          <p:cNvSpPr/>
          <p:nvPr/>
        </p:nvSpPr>
        <p:spPr>
          <a:xfrm>
            <a:off x="1540043" y="1993804"/>
            <a:ext cx="5672030" cy="1601919"/>
          </a:xfrm>
          <a:prstGeom prst="arc">
            <a:avLst/>
          </a:prstGeom>
          <a:ln>
            <a:headEnd type="arrow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613612" y="1650361"/>
            <a:ext cx="36472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595959"/>
                </a:solidFill>
                <a:latin typeface="Consolas" pitchFamily="49" charset="0"/>
                <a:cs typeface="Consolas" pitchFamily="49" charset="0"/>
              </a:rPr>
              <a:t>c</a:t>
            </a:r>
            <a:r>
              <a:rPr lang="en-US" sz="2000" dirty="0" smtClean="0">
                <a:solidFill>
                  <a:srgbClr val="595959"/>
                </a:solidFill>
                <a:latin typeface="Consolas" pitchFamily="49" charset="0"/>
                <a:cs typeface="Consolas" pitchFamily="49" charset="0"/>
              </a:rPr>
              <a:t>reate(“/</a:t>
            </a:r>
            <a:r>
              <a:rPr lang="en-US" sz="2000" dirty="0" err="1" smtClean="0">
                <a:solidFill>
                  <a:srgbClr val="595959"/>
                </a:solidFill>
                <a:latin typeface="Consolas" pitchFamily="49" charset="0"/>
                <a:cs typeface="Consolas" pitchFamily="49" charset="0"/>
              </a:rPr>
              <a:t>tmp</a:t>
            </a:r>
            <a:r>
              <a:rPr lang="en-US" sz="2000" dirty="0" smtClean="0">
                <a:solidFill>
                  <a:srgbClr val="595959"/>
                </a:solidFill>
                <a:latin typeface="Consolas" pitchFamily="49" charset="0"/>
                <a:cs typeface="Consolas" pitchFamily="49" charset="0"/>
              </a:rPr>
              <a:t>/</a:t>
            </a:r>
            <a:r>
              <a:rPr lang="en-US" sz="2000" dirty="0" err="1" smtClean="0">
                <a:solidFill>
                  <a:srgbClr val="595959"/>
                </a:solidFill>
                <a:latin typeface="Consolas" pitchFamily="49" charset="0"/>
                <a:cs typeface="Consolas" pitchFamily="49" charset="0"/>
              </a:rPr>
              <a:t>myfile</a:t>
            </a:r>
            <a:r>
              <a:rPr lang="en-US" sz="2000" dirty="0" smtClean="0">
                <a:solidFill>
                  <a:srgbClr val="595959"/>
                </a:solidFill>
                <a:latin typeface="Consolas" pitchFamily="49" charset="0"/>
                <a:cs typeface="Consolas" pitchFamily="49" charset="0"/>
              </a:rPr>
              <a:t>”)</a:t>
            </a:r>
            <a:endParaRPr lang="en-US" sz="2000" dirty="0">
              <a:solidFill>
                <a:srgbClr val="595959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737702" y="3120952"/>
            <a:ext cx="29907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595959"/>
                </a:solidFill>
                <a:latin typeface="Consolas" pitchFamily="49" charset="0"/>
                <a:cs typeface="Consolas" pitchFamily="49" charset="0"/>
              </a:rPr>
              <a:t>Write to [DN4,DN3,DN2]</a:t>
            </a:r>
            <a:endParaRPr lang="en-US" sz="2000" dirty="0">
              <a:solidFill>
                <a:srgbClr val="595959"/>
              </a:solidFill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17" name="Straight Arrow Connector 16"/>
          <p:cNvCxnSpPr>
            <a:stCxn id="13" idx="2"/>
            <a:endCxn id="9" idx="0"/>
          </p:cNvCxnSpPr>
          <p:nvPr/>
        </p:nvCxnSpPr>
        <p:spPr>
          <a:xfrm>
            <a:off x="7482702" y="3659578"/>
            <a:ext cx="0" cy="114304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462110" y="4000713"/>
            <a:ext cx="14412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595959"/>
                </a:solidFill>
                <a:latin typeface="Consolas" pitchFamily="49" charset="0"/>
                <a:cs typeface="Consolas" pitchFamily="49" charset="0"/>
              </a:rPr>
              <a:t>[DN3,DN2]</a:t>
            </a:r>
            <a:endParaRPr lang="en-US" sz="2000" dirty="0">
              <a:solidFill>
                <a:srgbClr val="595959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053780" y="4138169"/>
            <a:ext cx="9185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595959"/>
                </a:solidFill>
                <a:latin typeface="Consolas" pitchFamily="49" charset="0"/>
                <a:cs typeface="Consolas" pitchFamily="49" charset="0"/>
              </a:rPr>
              <a:t>[DN2]</a:t>
            </a:r>
            <a:endParaRPr lang="en-US" sz="2000" dirty="0">
              <a:solidFill>
                <a:srgbClr val="595959"/>
              </a:solidFill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4021985" y="4539429"/>
            <a:ext cx="1385083" cy="529837"/>
            <a:chOff x="6116825" y="4538279"/>
            <a:chExt cx="877260" cy="529837"/>
          </a:xfrm>
          <a:noFill/>
        </p:grpSpPr>
        <p:sp>
          <p:nvSpPr>
            <p:cNvPr id="21" name="Arc 20"/>
            <p:cNvSpPr/>
            <p:nvPr/>
          </p:nvSpPr>
          <p:spPr>
            <a:xfrm>
              <a:off x="6116825" y="4538279"/>
              <a:ext cx="855485" cy="528687"/>
            </a:xfrm>
            <a:prstGeom prst="arc">
              <a:avLst/>
            </a:prstGeom>
            <a:grpFill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Arc 21"/>
            <p:cNvSpPr/>
            <p:nvPr/>
          </p:nvSpPr>
          <p:spPr>
            <a:xfrm flipH="1">
              <a:off x="6138600" y="4539429"/>
              <a:ext cx="855485" cy="528687"/>
            </a:xfrm>
            <a:prstGeom prst="arc">
              <a:avLst/>
            </a:prstGeom>
            <a:grpFill/>
            <a:ln>
              <a:headEnd type="none" w="med" len="med"/>
              <a:tailEnd type="arrow" w="med" len="med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Arc 22"/>
          <p:cNvSpPr/>
          <p:nvPr/>
        </p:nvSpPr>
        <p:spPr>
          <a:xfrm flipH="1" flipV="1">
            <a:off x="3541275" y="2050470"/>
            <a:ext cx="6295452" cy="1246911"/>
          </a:xfrm>
          <a:prstGeom prst="arc">
            <a:avLst/>
          </a:prstGeom>
          <a:ln>
            <a:headEnd type="arrow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6116825" y="4538279"/>
            <a:ext cx="877260" cy="529837"/>
            <a:chOff x="6116825" y="4538279"/>
            <a:chExt cx="877260" cy="529837"/>
          </a:xfrm>
          <a:solidFill>
            <a:srgbClr val="FFFFFF"/>
          </a:solidFill>
        </p:grpSpPr>
        <p:sp>
          <p:nvSpPr>
            <p:cNvPr id="25" name="Arc 24"/>
            <p:cNvSpPr/>
            <p:nvPr/>
          </p:nvSpPr>
          <p:spPr>
            <a:xfrm>
              <a:off x="6116825" y="4538279"/>
              <a:ext cx="855485" cy="528687"/>
            </a:xfrm>
            <a:prstGeom prst="arc">
              <a:avLst/>
            </a:prstGeom>
            <a:grpFill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Arc 25"/>
            <p:cNvSpPr/>
            <p:nvPr/>
          </p:nvSpPr>
          <p:spPr>
            <a:xfrm flipH="1">
              <a:off x="6138600" y="4539429"/>
              <a:ext cx="855485" cy="528687"/>
            </a:xfrm>
            <a:prstGeom prst="arc">
              <a:avLst/>
            </a:prstGeom>
            <a:grpFill/>
            <a:ln>
              <a:headEnd type="none" w="med" len="med"/>
              <a:tailEnd type="arrow" w="med" len="med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2513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  <p:bldP spid="16" grpId="0"/>
      <p:bldP spid="18" grpId="0"/>
      <p:bldP spid="19" grpId="0"/>
      <p:bldP spid="2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from HDFS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42431" y="4802624"/>
            <a:ext cx="1480474" cy="8490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1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2737703" y="1765479"/>
            <a:ext cx="1607146" cy="8490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NameNode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2864375" y="4802624"/>
            <a:ext cx="1480474" cy="8490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2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5064094" y="4802624"/>
            <a:ext cx="1480474" cy="8490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3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6742465" y="4802624"/>
            <a:ext cx="1480474" cy="8490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4</a:t>
            </a:r>
            <a:endParaRPr lang="en-US" sz="2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4702623" y="1416289"/>
            <a:ext cx="0" cy="4592626"/>
          </a:xfrm>
          <a:prstGeom prst="line">
            <a:avLst/>
          </a:prstGeom>
          <a:ln>
            <a:solidFill>
              <a:schemeClr val="accent1"/>
            </a:solidFill>
            <a:prstDash val="sysDash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200876" y="5740784"/>
            <a:ext cx="10736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595959"/>
                </a:solidFill>
              </a:rPr>
              <a:t>Rack</a:t>
            </a:r>
            <a:r>
              <a:rPr lang="en-US" sz="2400" dirty="0" smtClean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rgbClr val="595959"/>
                </a:solidFill>
              </a:rPr>
              <a:t>1</a:t>
            </a:r>
            <a:endParaRPr lang="en-US" sz="2400" dirty="0">
              <a:solidFill>
                <a:srgbClr val="595959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65895" y="5740783"/>
            <a:ext cx="10736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595959"/>
                </a:solidFill>
              </a:rPr>
              <a:t>Rack 2</a:t>
            </a:r>
            <a:endParaRPr lang="en-US" sz="2400" dirty="0">
              <a:solidFill>
                <a:srgbClr val="595959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679129" y="2810492"/>
            <a:ext cx="1607146" cy="84908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Client</a:t>
            </a:r>
            <a:endParaRPr lang="en-US" sz="2400" dirty="0"/>
          </a:p>
        </p:txBody>
      </p:sp>
      <p:sp>
        <p:nvSpPr>
          <p:cNvPr id="14" name="Arc 13"/>
          <p:cNvSpPr/>
          <p:nvPr/>
        </p:nvSpPr>
        <p:spPr>
          <a:xfrm>
            <a:off x="1540043" y="1993804"/>
            <a:ext cx="5672030" cy="1601919"/>
          </a:xfrm>
          <a:prstGeom prst="arc">
            <a:avLst/>
          </a:prstGeom>
          <a:ln>
            <a:headEnd type="arrow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613612" y="1650361"/>
            <a:ext cx="36472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595959"/>
                </a:solidFill>
                <a:latin typeface="Consolas" pitchFamily="49" charset="0"/>
                <a:cs typeface="Consolas" pitchFamily="49" charset="0"/>
              </a:rPr>
              <a:t>open(“/</a:t>
            </a:r>
            <a:r>
              <a:rPr lang="en-US" sz="2000" dirty="0" err="1" smtClean="0">
                <a:solidFill>
                  <a:srgbClr val="595959"/>
                </a:solidFill>
                <a:latin typeface="Consolas" pitchFamily="49" charset="0"/>
                <a:cs typeface="Consolas" pitchFamily="49" charset="0"/>
              </a:rPr>
              <a:t>tmp</a:t>
            </a:r>
            <a:r>
              <a:rPr lang="en-US" sz="2000" dirty="0" smtClean="0">
                <a:solidFill>
                  <a:srgbClr val="595959"/>
                </a:solidFill>
                <a:latin typeface="Consolas" pitchFamily="49" charset="0"/>
                <a:cs typeface="Consolas" pitchFamily="49" charset="0"/>
              </a:rPr>
              <a:t>/</a:t>
            </a:r>
            <a:r>
              <a:rPr lang="en-US" sz="2000" dirty="0" err="1" smtClean="0">
                <a:solidFill>
                  <a:srgbClr val="595959"/>
                </a:solidFill>
                <a:latin typeface="Consolas" pitchFamily="49" charset="0"/>
                <a:cs typeface="Consolas" pitchFamily="49" charset="0"/>
              </a:rPr>
              <a:t>myfile</a:t>
            </a:r>
            <a:r>
              <a:rPr lang="en-US" sz="2000" dirty="0" smtClean="0">
                <a:solidFill>
                  <a:srgbClr val="595959"/>
                </a:solidFill>
                <a:latin typeface="Consolas" pitchFamily="49" charset="0"/>
                <a:cs typeface="Consolas" pitchFamily="49" charset="0"/>
              </a:rPr>
              <a:t>”,”r”)</a:t>
            </a:r>
            <a:endParaRPr lang="en-US" sz="2000" dirty="0">
              <a:solidFill>
                <a:srgbClr val="595959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737702" y="3120952"/>
            <a:ext cx="29907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595959"/>
                </a:solidFill>
                <a:latin typeface="Consolas" pitchFamily="49" charset="0"/>
                <a:cs typeface="Consolas" pitchFamily="49" charset="0"/>
              </a:rPr>
              <a:t>Read from</a:t>
            </a:r>
            <a:br>
              <a:rPr lang="en-US" sz="2000" dirty="0" smtClean="0">
                <a:solidFill>
                  <a:srgbClr val="595959"/>
                </a:solidFill>
                <a:latin typeface="Consolas" pitchFamily="49" charset="0"/>
                <a:cs typeface="Consolas" pitchFamily="49" charset="0"/>
              </a:rPr>
            </a:br>
            <a:r>
              <a:rPr lang="en-US" sz="2000" dirty="0" smtClean="0">
                <a:solidFill>
                  <a:srgbClr val="595959"/>
                </a:solidFill>
                <a:latin typeface="Consolas" pitchFamily="49" charset="0"/>
                <a:cs typeface="Consolas" pitchFamily="49" charset="0"/>
              </a:rPr>
              <a:t>[DN4,DN3,DN2]</a:t>
            </a:r>
            <a:endParaRPr lang="en-US" sz="2000" dirty="0">
              <a:solidFill>
                <a:srgbClr val="595959"/>
              </a:solidFill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17" name="Straight Arrow Connector 16"/>
          <p:cNvCxnSpPr>
            <a:stCxn id="13" idx="2"/>
            <a:endCxn id="9" idx="0"/>
          </p:cNvCxnSpPr>
          <p:nvPr/>
        </p:nvCxnSpPr>
        <p:spPr>
          <a:xfrm>
            <a:off x="7482702" y="3659578"/>
            <a:ext cx="0" cy="114304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462110" y="4000713"/>
            <a:ext cx="14412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595959"/>
                </a:solidFill>
                <a:latin typeface="Consolas" pitchFamily="49" charset="0"/>
                <a:cs typeface="Consolas" pitchFamily="49" charset="0"/>
              </a:rPr>
              <a:t>Read</a:t>
            </a:r>
            <a:endParaRPr lang="en-US" sz="2000" dirty="0">
              <a:solidFill>
                <a:srgbClr val="595959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23" name="Arc 22"/>
          <p:cNvSpPr/>
          <p:nvPr/>
        </p:nvSpPr>
        <p:spPr>
          <a:xfrm flipH="1" flipV="1">
            <a:off x="3541275" y="2050470"/>
            <a:ext cx="6295452" cy="1246911"/>
          </a:xfrm>
          <a:prstGeom prst="arc">
            <a:avLst/>
          </a:prstGeom>
          <a:ln>
            <a:headEnd type="arrow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7239000" y="3657600"/>
            <a:ext cx="15102" cy="1143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638800" y="3962400"/>
            <a:ext cx="14412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solidFill>
                  <a:srgbClr val="595959"/>
                </a:solidFill>
                <a:latin typeface="Consolas" pitchFamily="49" charset="0"/>
                <a:cs typeface="Consolas" pitchFamily="49" charset="0"/>
              </a:rPr>
              <a:t>Data</a:t>
            </a:r>
            <a:endParaRPr lang="en-US" sz="2000" dirty="0">
              <a:solidFill>
                <a:srgbClr val="595959"/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1339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  <p:bldP spid="16" grpId="0"/>
      <p:bldP spid="18" grpId="0"/>
      <p:bldP spid="23" grpId="0" animBg="1"/>
      <p:bldP spid="3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HDFS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HDFS – command line interface</a:t>
            </a:r>
          </a:p>
          <a:p>
            <a:r>
              <a:rPr lang="en-US" dirty="0" err="1" smtClean="0"/>
              <a:t>hdfs</a:t>
            </a:r>
            <a:r>
              <a:rPr lang="en-US" dirty="0" smtClean="0"/>
              <a:t> </a:t>
            </a:r>
            <a:r>
              <a:rPr lang="en-US" dirty="0" err="1" smtClean="0"/>
              <a:t>dfs</a:t>
            </a:r>
            <a:r>
              <a:rPr lang="en-US" dirty="0" smtClean="0"/>
              <a:t> –</a:t>
            </a:r>
            <a:r>
              <a:rPr lang="en-US" dirty="0" err="1" smtClean="0"/>
              <a:t>mkdir</a:t>
            </a:r>
            <a:endParaRPr lang="en-US" dirty="0" smtClean="0"/>
          </a:p>
          <a:p>
            <a:r>
              <a:rPr lang="en-US" dirty="0" err="1"/>
              <a:t>h</a:t>
            </a:r>
            <a:r>
              <a:rPr lang="en-US" dirty="0" err="1" smtClean="0"/>
              <a:t>dfs</a:t>
            </a:r>
            <a:r>
              <a:rPr lang="en-US" dirty="0" smtClean="0"/>
              <a:t> </a:t>
            </a:r>
            <a:r>
              <a:rPr lang="en-US" dirty="0" err="1" smtClean="0"/>
              <a:t>dfs</a:t>
            </a:r>
            <a:r>
              <a:rPr lang="en-US" dirty="0" smtClean="0"/>
              <a:t> –</a:t>
            </a:r>
            <a:r>
              <a:rPr lang="en-US" dirty="0" err="1" smtClean="0"/>
              <a:t>ls</a:t>
            </a:r>
            <a:endParaRPr lang="en-US" dirty="0" smtClean="0"/>
          </a:p>
          <a:p>
            <a:r>
              <a:rPr lang="en-US" dirty="0" err="1"/>
              <a:t>h</a:t>
            </a:r>
            <a:r>
              <a:rPr lang="en-US" dirty="0" err="1" smtClean="0"/>
              <a:t>dfs</a:t>
            </a:r>
            <a:r>
              <a:rPr lang="en-US" dirty="0" smtClean="0"/>
              <a:t> </a:t>
            </a:r>
            <a:r>
              <a:rPr lang="en-US" dirty="0" err="1" smtClean="0"/>
              <a:t>dfs</a:t>
            </a:r>
            <a:r>
              <a:rPr lang="en-US" dirty="0" smtClean="0"/>
              <a:t> –put</a:t>
            </a:r>
          </a:p>
          <a:p>
            <a:r>
              <a:rPr lang="en-US" dirty="0" err="1" smtClean="0"/>
              <a:t>hdfs</a:t>
            </a:r>
            <a:r>
              <a:rPr lang="en-US" dirty="0" smtClean="0"/>
              <a:t> </a:t>
            </a:r>
            <a:r>
              <a:rPr lang="en-US" dirty="0" err="1" smtClean="0"/>
              <a:t>fsck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866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  <a:alpha val="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14478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  <a:latin typeface="Arial Black"/>
                <a:cs typeface="Arial Black"/>
              </a:rPr>
              <a:t>Practice Time </a:t>
            </a:r>
            <a:endParaRPr lang="en-US" dirty="0">
              <a:solidFill>
                <a:schemeClr val="tx1"/>
              </a:solidFill>
              <a:latin typeface="Arial Black"/>
              <a:cs typeface="Arial Black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HDFS directory:</a:t>
            </a:r>
          </a:p>
          <a:p>
            <a:pPr lvl="1"/>
            <a:r>
              <a:rPr lang="en-US" dirty="0" smtClean="0"/>
              <a:t>/</a:t>
            </a:r>
            <a:r>
              <a:rPr lang="en-US" dirty="0" err="1" smtClean="0"/>
              <a:t>etl</a:t>
            </a:r>
            <a:r>
              <a:rPr lang="en-US" dirty="0" smtClean="0"/>
              <a:t>/earthquakes/landing</a:t>
            </a:r>
          </a:p>
          <a:p>
            <a:r>
              <a:rPr lang="en-US" dirty="0" smtClean="0"/>
              <a:t>Write earthquake data to directory</a:t>
            </a:r>
          </a:p>
          <a:p>
            <a:r>
              <a:rPr lang="en-US" dirty="0" smtClean="0"/>
              <a:t>Get first 10 lines of file</a:t>
            </a:r>
          </a:p>
          <a:p>
            <a:r>
              <a:rPr lang="en-US" dirty="0" smtClean="0"/>
              <a:t>How many blocks we have in the file?</a:t>
            </a:r>
          </a:p>
          <a:p>
            <a:r>
              <a:rPr lang="en-US" dirty="0" smtClean="0"/>
              <a:t>What is the replication factor?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497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144780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  <a:latin typeface="Arial Black"/>
                <a:cs typeface="Arial Black"/>
              </a:rPr>
              <a:t>Solution</a:t>
            </a:r>
            <a:endParaRPr lang="en-US" dirty="0">
              <a:solidFill>
                <a:schemeClr val="tx1"/>
              </a:solidFill>
              <a:latin typeface="Arial Black"/>
              <a:cs typeface="Arial Black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 err="1">
                <a:latin typeface="Courier New"/>
                <a:cs typeface="Courier New"/>
              </a:rPr>
              <a:t>s</a:t>
            </a:r>
            <a:r>
              <a:rPr lang="en-US" sz="2200" dirty="0" err="1" smtClean="0">
                <a:latin typeface="Courier New"/>
                <a:cs typeface="Courier New"/>
              </a:rPr>
              <a:t>udo</a:t>
            </a:r>
            <a:r>
              <a:rPr lang="en-US" sz="2200" dirty="0" smtClean="0">
                <a:latin typeface="Courier New"/>
                <a:cs typeface="Courier New"/>
              </a:rPr>
              <a:t> –u </a:t>
            </a:r>
            <a:r>
              <a:rPr lang="en-US" sz="2200" dirty="0" err="1" smtClean="0">
                <a:latin typeface="Courier New"/>
                <a:cs typeface="Courier New"/>
              </a:rPr>
              <a:t>hdfs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hdfs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dfs</a:t>
            </a:r>
            <a:r>
              <a:rPr lang="en-US" sz="2200" dirty="0" smtClean="0">
                <a:latin typeface="Courier New"/>
                <a:cs typeface="Courier New"/>
              </a:rPr>
              <a:t> –</a:t>
            </a:r>
            <a:r>
              <a:rPr lang="en-US" sz="2200" dirty="0" err="1" smtClean="0">
                <a:latin typeface="Courier New"/>
                <a:cs typeface="Courier New"/>
              </a:rPr>
              <a:t>mkdir</a:t>
            </a:r>
            <a:r>
              <a:rPr lang="en-US" sz="2200" dirty="0" smtClean="0">
                <a:latin typeface="Courier New"/>
                <a:cs typeface="Courier New"/>
              </a:rPr>
              <a:t> /</a:t>
            </a:r>
            <a:r>
              <a:rPr lang="en-US" sz="2200" dirty="0" err="1" smtClean="0">
                <a:latin typeface="Courier New"/>
                <a:cs typeface="Courier New"/>
              </a:rPr>
              <a:t>etl</a:t>
            </a:r>
            <a:r>
              <a:rPr lang="en-US" sz="2200" dirty="0" smtClean="0">
                <a:latin typeface="Courier New"/>
                <a:cs typeface="Courier New"/>
              </a:rPr>
              <a:t/>
            </a:r>
            <a:br>
              <a:rPr lang="en-US" sz="2200" dirty="0" smtClean="0">
                <a:latin typeface="Courier New"/>
                <a:cs typeface="Courier New"/>
              </a:rPr>
            </a:br>
            <a:r>
              <a:rPr lang="en-US" sz="2200" dirty="0" err="1" smtClean="0">
                <a:latin typeface="Courier New"/>
                <a:cs typeface="Courier New"/>
              </a:rPr>
              <a:t>sudo</a:t>
            </a:r>
            <a:r>
              <a:rPr lang="en-US" sz="2200" dirty="0" smtClean="0">
                <a:latin typeface="Courier New"/>
                <a:cs typeface="Courier New"/>
              </a:rPr>
              <a:t> –u </a:t>
            </a:r>
            <a:r>
              <a:rPr lang="en-US" sz="2200" dirty="0" err="1" smtClean="0">
                <a:latin typeface="Courier New"/>
                <a:cs typeface="Courier New"/>
              </a:rPr>
              <a:t>hdfs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dfs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chown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cloudera:cloudera</a:t>
            </a:r>
            <a:r>
              <a:rPr lang="en-US" sz="2200" dirty="0" smtClean="0">
                <a:latin typeface="Courier New"/>
                <a:cs typeface="Courier New"/>
              </a:rPr>
              <a:t> /</a:t>
            </a:r>
            <a:r>
              <a:rPr lang="en-US" sz="2200" dirty="0" err="1" smtClean="0">
                <a:latin typeface="Courier New"/>
                <a:cs typeface="Courier New"/>
              </a:rPr>
              <a:t>etl</a:t>
            </a:r>
            <a:r>
              <a:rPr lang="en-US" sz="2200" dirty="0">
                <a:latin typeface="Courier New"/>
                <a:cs typeface="Courier New"/>
              </a:rPr>
              <a:t/>
            </a:r>
            <a:br>
              <a:rPr lang="en-US" sz="2200" dirty="0">
                <a:latin typeface="Courier New"/>
                <a:cs typeface="Courier New"/>
              </a:rPr>
            </a:br>
            <a:r>
              <a:rPr lang="en-US" sz="2200" dirty="0" err="1" smtClean="0">
                <a:latin typeface="Courier New"/>
                <a:cs typeface="Courier New"/>
              </a:rPr>
              <a:t>hdfs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dfs</a:t>
            </a:r>
            <a:r>
              <a:rPr lang="en-US" sz="2200" dirty="0" smtClean="0">
                <a:latin typeface="Courier New"/>
                <a:cs typeface="Courier New"/>
              </a:rPr>
              <a:t> –</a:t>
            </a:r>
            <a:r>
              <a:rPr lang="en-US" sz="2200" dirty="0" err="1" smtClean="0">
                <a:latin typeface="Courier New"/>
                <a:cs typeface="Courier New"/>
              </a:rPr>
              <a:t>mkdir</a:t>
            </a:r>
            <a:r>
              <a:rPr lang="en-US" sz="2200" dirty="0" smtClean="0">
                <a:latin typeface="Courier New"/>
                <a:cs typeface="Courier New"/>
              </a:rPr>
              <a:t> /</a:t>
            </a:r>
            <a:r>
              <a:rPr lang="en-US" sz="2200" dirty="0" err="1" smtClean="0">
                <a:latin typeface="Courier New"/>
                <a:cs typeface="Courier New"/>
              </a:rPr>
              <a:t>etl</a:t>
            </a:r>
            <a:r>
              <a:rPr lang="en-US" sz="2200" dirty="0" smtClean="0">
                <a:latin typeface="Courier New"/>
                <a:cs typeface="Courier New"/>
              </a:rPr>
              <a:t>/earthquakes/landing</a:t>
            </a:r>
          </a:p>
          <a:p>
            <a:r>
              <a:rPr lang="en-US" sz="2400" dirty="0" err="1">
                <a:latin typeface="Courier New"/>
                <a:cs typeface="Courier New"/>
              </a:rPr>
              <a:t>h</a:t>
            </a:r>
            <a:r>
              <a:rPr lang="en-US" sz="2400" dirty="0" err="1" smtClean="0">
                <a:latin typeface="Courier New"/>
                <a:cs typeface="Courier New"/>
              </a:rPr>
              <a:t>dfs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dfs</a:t>
            </a:r>
            <a:r>
              <a:rPr lang="en-US" sz="2400" dirty="0" smtClean="0">
                <a:latin typeface="Courier New"/>
                <a:cs typeface="Courier New"/>
              </a:rPr>
              <a:t> –put ~/datasets/</a:t>
            </a:r>
            <a:r>
              <a:rPr lang="en-US" sz="2400" dirty="0" err="1" smtClean="0">
                <a:latin typeface="Courier New"/>
                <a:cs typeface="Courier New"/>
              </a:rPr>
              <a:t>earthquakes.json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>
                <a:latin typeface="Courier New"/>
                <a:cs typeface="Courier New"/>
              </a:rPr>
              <a:t>/</a:t>
            </a:r>
            <a:r>
              <a:rPr lang="en-US" sz="2400" dirty="0" err="1">
                <a:latin typeface="Courier New"/>
                <a:cs typeface="Courier New"/>
              </a:rPr>
              <a:t>etl</a:t>
            </a:r>
            <a:r>
              <a:rPr lang="en-US" sz="2400" dirty="0">
                <a:latin typeface="Courier New"/>
                <a:cs typeface="Courier New"/>
              </a:rPr>
              <a:t>/earthquakes/landing</a:t>
            </a:r>
            <a:endParaRPr lang="en-US" sz="2400" dirty="0" smtClean="0">
              <a:latin typeface="Courier New"/>
              <a:cs typeface="Courier New"/>
            </a:endParaRPr>
          </a:p>
          <a:p>
            <a:r>
              <a:rPr lang="en-US" sz="2400" dirty="0" err="1" smtClean="0">
                <a:latin typeface="Courier New"/>
                <a:cs typeface="Courier New"/>
              </a:rPr>
              <a:t>hdfs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dfs</a:t>
            </a:r>
            <a:r>
              <a:rPr lang="en-US" sz="2400" dirty="0" smtClean="0">
                <a:latin typeface="Courier New"/>
                <a:cs typeface="Courier New"/>
              </a:rPr>
              <a:t> –cat </a:t>
            </a:r>
            <a:r>
              <a:rPr lang="en-US" sz="2400" dirty="0">
                <a:latin typeface="Courier New"/>
                <a:cs typeface="Courier New"/>
              </a:rPr>
              <a:t>/</a:t>
            </a:r>
            <a:r>
              <a:rPr lang="en-US" sz="2400" dirty="0" err="1" smtClean="0">
                <a:latin typeface="Courier New"/>
                <a:cs typeface="Courier New"/>
              </a:rPr>
              <a:t>etl</a:t>
            </a:r>
            <a:r>
              <a:rPr lang="en-US" sz="2400" dirty="0" smtClean="0">
                <a:latin typeface="Courier New"/>
                <a:cs typeface="Courier New"/>
              </a:rPr>
              <a:t>/earthquakes/landing/</a:t>
            </a:r>
            <a:r>
              <a:rPr lang="en-US" sz="2400" dirty="0" err="1" smtClean="0">
                <a:latin typeface="Courier New"/>
                <a:cs typeface="Courier New"/>
              </a:rPr>
              <a:t>earthquakes.json</a:t>
            </a:r>
            <a:r>
              <a:rPr lang="en-US" sz="2400" dirty="0" smtClean="0">
                <a:latin typeface="Courier New"/>
                <a:cs typeface="Courier New"/>
              </a:rPr>
              <a:t> | head -10</a:t>
            </a:r>
          </a:p>
          <a:p>
            <a:r>
              <a:rPr lang="en-US" sz="2400" dirty="0" err="1" smtClean="0">
                <a:latin typeface="Courier New"/>
                <a:cs typeface="Courier New"/>
              </a:rPr>
              <a:t>hdfs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fsck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>
                <a:latin typeface="Courier New"/>
                <a:cs typeface="Courier New"/>
              </a:rPr>
              <a:t>/</a:t>
            </a:r>
            <a:r>
              <a:rPr lang="en-US" sz="2400" dirty="0" err="1">
                <a:latin typeface="Courier New"/>
                <a:cs typeface="Courier New"/>
              </a:rPr>
              <a:t>etl</a:t>
            </a:r>
            <a:r>
              <a:rPr lang="en-US" sz="2400" dirty="0">
                <a:latin typeface="Courier New"/>
                <a:cs typeface="Courier New"/>
              </a:rPr>
              <a:t>/earthquakes/landing/</a:t>
            </a:r>
            <a:r>
              <a:rPr lang="en-US" sz="2400" dirty="0" err="1">
                <a:latin typeface="Courier New"/>
                <a:cs typeface="Courier New"/>
              </a:rPr>
              <a:t>earthquakes.json</a:t>
            </a:r>
            <a:r>
              <a:rPr lang="en-US" sz="2400" dirty="0">
                <a:latin typeface="Courier New"/>
                <a:cs typeface="Courier New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31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Got VM?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Grab a USB </a:t>
            </a:r>
          </a:p>
          <a:p>
            <a:r>
              <a:rPr lang="en-US" dirty="0" smtClean="0"/>
              <a:t>USB contains:</a:t>
            </a:r>
          </a:p>
          <a:p>
            <a:pPr lvl="1"/>
            <a:r>
              <a:rPr lang="en-US" dirty="0" smtClean="0"/>
              <a:t>Cloudera </a:t>
            </a:r>
            <a:r>
              <a:rPr lang="en-US" dirty="0" err="1" smtClean="0"/>
              <a:t>QuickStart</a:t>
            </a:r>
            <a:r>
              <a:rPr lang="en-US" dirty="0" smtClean="0"/>
              <a:t> VM</a:t>
            </a:r>
          </a:p>
          <a:p>
            <a:pPr lvl="1"/>
            <a:r>
              <a:rPr lang="en-US" dirty="0" smtClean="0"/>
              <a:t>Slides</a:t>
            </a:r>
          </a:p>
          <a:p>
            <a:pPr lvl="1"/>
            <a:r>
              <a:rPr lang="en-US" dirty="0" smtClean="0"/>
              <a:t>Exercises and Solutions</a:t>
            </a:r>
          </a:p>
          <a:p>
            <a:pPr lvl="1"/>
            <a:r>
              <a:rPr lang="en-US" dirty="0" smtClean="0"/>
              <a:t>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3541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400" dirty="0" smtClean="0">
                <a:latin typeface="Arial Black"/>
                <a:cs typeface="Arial Black"/>
              </a:rPr>
              <a:t>MapReduce:</a:t>
            </a:r>
            <a:br>
              <a:rPr lang="en-US" sz="4400" dirty="0" smtClean="0">
                <a:latin typeface="Arial Black"/>
                <a:cs typeface="Arial Black"/>
              </a:rPr>
            </a:br>
            <a:r>
              <a:rPr lang="en-US" dirty="0"/>
              <a:t>Programming and execution </a:t>
            </a:r>
            <a:r>
              <a:rPr lang="en-US" dirty="0" smtClean="0"/>
              <a:t>framework</a:t>
            </a:r>
            <a:endParaRPr lang="en-US" sz="4400" dirty="0">
              <a:latin typeface="Arial Black"/>
              <a:cs typeface="Arial Black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421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Just implement two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Map:</a:t>
            </a:r>
          </a:p>
          <a:p>
            <a:pPr lvl="1"/>
            <a:r>
              <a:rPr lang="en-US" dirty="0" smtClean="0"/>
              <a:t>Operate on every element</a:t>
            </a:r>
          </a:p>
          <a:p>
            <a:pPr lvl="1"/>
            <a:r>
              <a:rPr lang="en-US" dirty="0" smtClean="0"/>
              <a:t>Filter, transform</a:t>
            </a:r>
          </a:p>
          <a:p>
            <a:r>
              <a:rPr lang="en-US" dirty="0" smtClean="0"/>
              <a:t>Reduce:</a:t>
            </a:r>
          </a:p>
          <a:p>
            <a:pPr lvl="1"/>
            <a:r>
              <a:rPr lang="en-US" dirty="0" smtClean="0"/>
              <a:t>Combine and aggregate results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540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Good news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You don’t need to know MR</a:t>
            </a:r>
          </a:p>
          <a:p>
            <a:r>
              <a:rPr lang="en-US" dirty="0" smtClean="0"/>
              <a:t>Many abstractions</a:t>
            </a:r>
          </a:p>
          <a:p>
            <a:r>
              <a:rPr lang="en-US" dirty="0" smtClean="0"/>
              <a:t>Alternative frameworks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Bad news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You still need to know MR</a:t>
            </a:r>
          </a:p>
          <a:p>
            <a:r>
              <a:rPr lang="en-US" dirty="0" smtClean="0"/>
              <a:t>To understand how things work</a:t>
            </a:r>
          </a:p>
          <a:p>
            <a:r>
              <a:rPr lang="en-US" dirty="0" smtClean="0"/>
              <a:t>Still widely in use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655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Reduce Architecture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097456" y="5715000"/>
            <a:ext cx="1525449" cy="42454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1</a:t>
            </a:r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2737703" y="1765479"/>
            <a:ext cx="1607146" cy="8490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JobTracker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2819400" y="5715000"/>
            <a:ext cx="1525449" cy="42454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2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5027229" y="5758543"/>
            <a:ext cx="1480474" cy="42454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3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6705600" y="5758543"/>
            <a:ext cx="1480474" cy="42454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4</a:t>
            </a:r>
            <a:endParaRPr lang="en-US" sz="2400" dirty="0"/>
          </a:p>
        </p:txBody>
      </p:sp>
      <p:sp>
        <p:nvSpPr>
          <p:cNvPr id="17" name="Rectangle 16"/>
          <p:cNvSpPr/>
          <p:nvPr/>
        </p:nvSpPr>
        <p:spPr>
          <a:xfrm>
            <a:off x="1015759" y="1765479"/>
            <a:ext cx="1607146" cy="8490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NameNode</a:t>
            </a:r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5027229" y="5334000"/>
            <a:ext cx="1480474" cy="42454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TT 3</a:t>
            </a:r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6705600" y="5334000"/>
            <a:ext cx="1480474" cy="42454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TT 4</a:t>
            </a:r>
            <a:endParaRPr lang="en-US" sz="2400" dirty="0"/>
          </a:p>
        </p:txBody>
      </p:sp>
      <p:sp>
        <p:nvSpPr>
          <p:cNvPr id="20" name="Rectangle 19"/>
          <p:cNvSpPr/>
          <p:nvPr/>
        </p:nvSpPr>
        <p:spPr>
          <a:xfrm>
            <a:off x="2819400" y="5285605"/>
            <a:ext cx="1525449" cy="42454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TT 2</a:t>
            </a:r>
            <a:endParaRPr lang="en-US" sz="2400" dirty="0"/>
          </a:p>
        </p:txBody>
      </p:sp>
      <p:sp>
        <p:nvSpPr>
          <p:cNvPr id="21" name="Rectangle 20"/>
          <p:cNvSpPr/>
          <p:nvPr/>
        </p:nvSpPr>
        <p:spPr>
          <a:xfrm>
            <a:off x="1097456" y="5285605"/>
            <a:ext cx="1525449" cy="42454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TT 1</a:t>
            </a:r>
            <a:endParaRPr lang="en-US" sz="2400" dirty="0"/>
          </a:p>
        </p:txBody>
      </p:sp>
      <p:sp>
        <p:nvSpPr>
          <p:cNvPr id="22" name="TextBox 21"/>
          <p:cNvSpPr txBox="1"/>
          <p:nvPr/>
        </p:nvSpPr>
        <p:spPr>
          <a:xfrm>
            <a:off x="5651406" y="1765479"/>
            <a:ext cx="32382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Gateway for users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Assigns tasks to </a:t>
            </a:r>
            <a:r>
              <a:rPr lang="en-US" sz="2400" dirty="0" err="1" smtClean="0">
                <a:solidFill>
                  <a:srgbClr val="000000"/>
                </a:solidFill>
              </a:rPr>
              <a:t>TaskTrackers</a:t>
            </a:r>
            <a:endParaRPr lang="en-US" sz="2400" dirty="0" smtClean="0">
              <a:solidFill>
                <a:srgbClr val="000000"/>
              </a:solidFill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Tracks job status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4806804" y="2163510"/>
            <a:ext cx="734598" cy="0"/>
          </a:xfrm>
          <a:prstGeom prst="straightConnector1">
            <a:avLst/>
          </a:prstGeom>
          <a:ln w="57150">
            <a:solidFill>
              <a:schemeClr val="accent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990600" y="3200400"/>
            <a:ext cx="32382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rgbClr val="000000"/>
                </a:solidFill>
              </a:rPr>
              <a:t>TaskTrackers</a:t>
            </a:r>
            <a:r>
              <a:rPr lang="en-US" sz="2400" dirty="0" smtClean="0">
                <a:solidFill>
                  <a:srgbClr val="000000"/>
                </a:solidFill>
              </a:rPr>
              <a:t> execute Map and Reduce tasks assigned by JT</a:t>
            </a:r>
          </a:p>
        </p:txBody>
      </p:sp>
      <p:cxnSp>
        <p:nvCxnSpPr>
          <p:cNvPr id="25" name="Straight Arrow Connector 24"/>
          <p:cNvCxnSpPr>
            <a:stCxn id="19" idx="0"/>
            <a:endCxn id="24" idx="2"/>
          </p:cNvCxnSpPr>
          <p:nvPr/>
        </p:nvCxnSpPr>
        <p:spPr>
          <a:xfrm flipH="1" flipV="1">
            <a:off x="2609706" y="4400729"/>
            <a:ext cx="4836131" cy="933271"/>
          </a:xfrm>
          <a:prstGeom prst="straightConnector1">
            <a:avLst/>
          </a:prstGeom>
          <a:ln w="57150">
            <a:solidFill>
              <a:schemeClr val="accent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8" idx="0"/>
            <a:endCxn id="24" idx="2"/>
          </p:cNvCxnSpPr>
          <p:nvPr/>
        </p:nvCxnSpPr>
        <p:spPr>
          <a:xfrm flipH="1" flipV="1">
            <a:off x="2609706" y="4400729"/>
            <a:ext cx="3157760" cy="933271"/>
          </a:xfrm>
          <a:prstGeom prst="straightConnector1">
            <a:avLst/>
          </a:prstGeom>
          <a:ln w="57150">
            <a:solidFill>
              <a:schemeClr val="accent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0" idx="0"/>
            <a:endCxn id="24" idx="2"/>
          </p:cNvCxnSpPr>
          <p:nvPr/>
        </p:nvCxnSpPr>
        <p:spPr>
          <a:xfrm flipH="1" flipV="1">
            <a:off x="2609706" y="4400729"/>
            <a:ext cx="972419" cy="884876"/>
          </a:xfrm>
          <a:prstGeom prst="straightConnector1">
            <a:avLst/>
          </a:prstGeom>
          <a:ln w="57150">
            <a:solidFill>
              <a:schemeClr val="accent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1" idx="0"/>
            <a:endCxn id="24" idx="2"/>
          </p:cNvCxnSpPr>
          <p:nvPr/>
        </p:nvCxnSpPr>
        <p:spPr>
          <a:xfrm flipV="1">
            <a:off x="1860181" y="4400729"/>
            <a:ext cx="749525" cy="884876"/>
          </a:xfrm>
          <a:prstGeom prst="straightConnector1">
            <a:avLst/>
          </a:prstGeom>
          <a:ln w="57150">
            <a:solidFill>
              <a:schemeClr val="accent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8519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WordCount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34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23800"/>
            <a:ext cx="9144000" cy="317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2172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MapReduce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142431" y="5227166"/>
            <a:ext cx="1480474" cy="42454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1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2737703" y="1765479"/>
            <a:ext cx="1607146" cy="8490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JobTracker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2864375" y="5227166"/>
            <a:ext cx="1480474" cy="42454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2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5064094" y="5227166"/>
            <a:ext cx="1480474" cy="42454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3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6742465" y="5227166"/>
            <a:ext cx="1480474" cy="42454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4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1015759" y="1765479"/>
            <a:ext cx="1607146" cy="8490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NameNode</a:t>
            </a:r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5064094" y="4802623"/>
            <a:ext cx="1480474" cy="42454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TT 3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6742465" y="4802623"/>
            <a:ext cx="1480474" cy="42454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TT 4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2864375" y="4797771"/>
            <a:ext cx="1480474" cy="42454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TT 2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1142431" y="4797771"/>
            <a:ext cx="1480474" cy="42454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TT 1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5713282" y="1932677"/>
            <a:ext cx="3238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w</a:t>
            </a:r>
            <a:r>
              <a:rPr lang="en-US" sz="2400" dirty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ordcount</a:t>
            </a:r>
            <a:r>
              <a:rPr lang="en-US" sz="2400" dirty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(&lt;files&gt;)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4806804" y="2163510"/>
            <a:ext cx="734598" cy="0"/>
          </a:xfrm>
          <a:prstGeom prst="straightConnector1">
            <a:avLst/>
          </a:prstGeom>
          <a:ln w="57150">
            <a:solidFill>
              <a:schemeClr val="accent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1142431" y="4283278"/>
            <a:ext cx="676901" cy="4245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M1</a:t>
            </a:r>
            <a:endParaRPr lang="en-US" sz="2400" dirty="0"/>
          </a:p>
        </p:txBody>
      </p:sp>
      <p:sp>
        <p:nvSpPr>
          <p:cNvPr id="17" name="Rectangle 16"/>
          <p:cNvSpPr/>
          <p:nvPr/>
        </p:nvSpPr>
        <p:spPr>
          <a:xfrm>
            <a:off x="1946004" y="4283278"/>
            <a:ext cx="676901" cy="4245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M2</a:t>
            </a:r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2863241" y="4283278"/>
            <a:ext cx="676901" cy="4245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M3</a:t>
            </a:r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3667948" y="4283277"/>
            <a:ext cx="676901" cy="4245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M4</a:t>
            </a:r>
            <a:endParaRPr lang="en-US" sz="2400" dirty="0"/>
          </a:p>
        </p:txBody>
      </p:sp>
      <p:sp>
        <p:nvSpPr>
          <p:cNvPr id="20" name="Rectangle 19"/>
          <p:cNvSpPr/>
          <p:nvPr/>
        </p:nvSpPr>
        <p:spPr>
          <a:xfrm>
            <a:off x="5056737" y="4283276"/>
            <a:ext cx="676901" cy="4245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R1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1015759" y="3714712"/>
            <a:ext cx="991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+mj-lt"/>
                <a:cs typeface="Consolas" pitchFamily="49" charset="0"/>
              </a:rPr>
              <a:t>[cat, 1]</a:t>
            </a:r>
            <a:endParaRPr lang="en-US" dirty="0">
              <a:solidFill>
                <a:srgbClr val="000000"/>
              </a:solidFill>
              <a:latin typeface="+mj-lt"/>
              <a:cs typeface="Consolas" pitchFamily="49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676463" y="3714712"/>
            <a:ext cx="991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+mj-lt"/>
                <a:cs typeface="Consolas" pitchFamily="49" charset="0"/>
              </a:rPr>
              <a:t>[dog, 1]</a:t>
            </a:r>
            <a:endParaRPr lang="en-US" dirty="0">
              <a:solidFill>
                <a:srgbClr val="000000"/>
              </a:solidFill>
              <a:latin typeface="+mj-lt"/>
              <a:cs typeface="Consolas" pitchFamily="49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845699" y="3712602"/>
            <a:ext cx="991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+mj-lt"/>
                <a:cs typeface="Consolas" pitchFamily="49" charset="0"/>
              </a:rPr>
              <a:t>[the, 1]</a:t>
            </a:r>
            <a:endParaRPr lang="en-US" dirty="0">
              <a:solidFill>
                <a:srgbClr val="000000"/>
              </a:solidFill>
              <a:latin typeface="+mj-lt"/>
              <a:cs typeface="Consolas" pitchFamily="49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604612" y="3712602"/>
            <a:ext cx="991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+mj-lt"/>
                <a:cs typeface="Consolas" pitchFamily="49" charset="0"/>
              </a:rPr>
              <a:t>[sat, 1]</a:t>
            </a:r>
            <a:endParaRPr lang="en-US" dirty="0">
              <a:solidFill>
                <a:srgbClr val="000000"/>
              </a:solidFill>
              <a:latin typeface="+mj-lt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123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4.06293E-6 L 0.33159 0.07867 " pathEditMode="relative" rAng="0" ptsTypes="AA">
                                      <p:cBhvr>
                                        <p:cTn id="45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580" y="3933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4.5627E-6 L 0.43229 0.08283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615" y="4142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4.5627E-6 L 0.24428 0.08792 " pathEditMode="relative" rAng="0" ptsTypes="AA">
                                      <p:cBhvr>
                                        <p:cTn id="49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05" y="4396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4.06293E-6 L 0.14357 0.07266 " pathEditMode="relative" rAng="0" ptsTypes="AA">
                                      <p:cBhvr>
                                        <p:cTn id="51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70" y="36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 animBg="1"/>
      <p:bldP spid="17" grpId="0" animBg="1"/>
      <p:bldP spid="18" grpId="0" animBg="1"/>
      <p:bldP spid="19" grpId="0" animBg="1"/>
      <p:bldP spid="20" grpId="0" animBg="1"/>
      <p:bldP spid="21" grpId="0"/>
      <p:bldP spid="21" grpId="1"/>
      <p:bldP spid="21" grpId="2"/>
      <p:bldP spid="22" grpId="0"/>
      <p:bldP spid="22" grpId="1"/>
      <p:bldP spid="22" grpId="2"/>
      <p:bldP spid="23" grpId="0"/>
      <p:bldP spid="23" grpId="1"/>
      <p:bldP spid="23" grpId="2"/>
      <p:bldP spid="24" grpId="0"/>
      <p:bldP spid="24" grpId="1"/>
      <p:bldP spid="24" grpId="2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MapReduce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142431" y="5227166"/>
            <a:ext cx="1480474" cy="42454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1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2737703" y="1765479"/>
            <a:ext cx="1607146" cy="8490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JobTracker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2864375" y="5227166"/>
            <a:ext cx="1480474" cy="42454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2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5064094" y="5227166"/>
            <a:ext cx="1480474" cy="42454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3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6742465" y="5227166"/>
            <a:ext cx="1480474" cy="42454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4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1015759" y="1765479"/>
            <a:ext cx="1607146" cy="8490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NameNode</a:t>
            </a:r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5064094" y="4802623"/>
            <a:ext cx="1480474" cy="42454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TT 3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6742465" y="4802623"/>
            <a:ext cx="1480474" cy="42454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TT 4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2864375" y="4797771"/>
            <a:ext cx="1480474" cy="42454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TT 2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1142431" y="4797771"/>
            <a:ext cx="1480474" cy="42454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TT 1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5713282" y="1932677"/>
            <a:ext cx="3238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w</a:t>
            </a:r>
            <a:r>
              <a:rPr lang="en-US" sz="2400" dirty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ordcount</a:t>
            </a:r>
            <a:r>
              <a:rPr lang="en-US" sz="2400" dirty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(&lt;files&gt;)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4806804" y="2163510"/>
            <a:ext cx="734598" cy="0"/>
          </a:xfrm>
          <a:prstGeom prst="straightConnector1">
            <a:avLst/>
          </a:prstGeom>
          <a:ln w="57150">
            <a:solidFill>
              <a:schemeClr val="accent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1142431" y="4283278"/>
            <a:ext cx="676901" cy="4245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M1</a:t>
            </a:r>
            <a:endParaRPr lang="en-US" sz="2400" dirty="0"/>
          </a:p>
        </p:txBody>
      </p:sp>
      <p:sp>
        <p:nvSpPr>
          <p:cNvPr id="17" name="Rectangle 16"/>
          <p:cNvSpPr/>
          <p:nvPr/>
        </p:nvSpPr>
        <p:spPr>
          <a:xfrm>
            <a:off x="1946004" y="4283278"/>
            <a:ext cx="676901" cy="4245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M2</a:t>
            </a:r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2863241" y="4283278"/>
            <a:ext cx="676901" cy="4245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M3</a:t>
            </a:r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3667948" y="4283277"/>
            <a:ext cx="676901" cy="4245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M4</a:t>
            </a:r>
            <a:endParaRPr lang="en-US" sz="2400" dirty="0"/>
          </a:p>
        </p:txBody>
      </p:sp>
      <p:sp>
        <p:nvSpPr>
          <p:cNvPr id="20" name="Rectangle 19"/>
          <p:cNvSpPr/>
          <p:nvPr/>
        </p:nvSpPr>
        <p:spPr>
          <a:xfrm>
            <a:off x="5056737" y="4283276"/>
            <a:ext cx="676901" cy="4245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R1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1015759" y="3714712"/>
            <a:ext cx="991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+mj-lt"/>
                <a:cs typeface="Consolas" pitchFamily="49" charset="0"/>
              </a:rPr>
              <a:t>[mat, 1]</a:t>
            </a:r>
            <a:endParaRPr lang="en-US" dirty="0">
              <a:solidFill>
                <a:srgbClr val="000000"/>
              </a:solidFill>
              <a:latin typeface="+mj-lt"/>
              <a:cs typeface="Consolas" pitchFamily="49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676463" y="3714712"/>
            <a:ext cx="991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+mj-lt"/>
                <a:cs typeface="Consolas" pitchFamily="49" charset="0"/>
              </a:rPr>
              <a:t>[bad, 1]</a:t>
            </a:r>
            <a:endParaRPr lang="en-US" dirty="0">
              <a:solidFill>
                <a:srgbClr val="000000"/>
              </a:solidFill>
              <a:latin typeface="+mj-lt"/>
              <a:cs typeface="Consolas" pitchFamily="49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845699" y="3712602"/>
            <a:ext cx="991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+mj-lt"/>
                <a:cs typeface="Consolas" pitchFamily="49" charset="0"/>
              </a:rPr>
              <a:t>[cat, 1]</a:t>
            </a:r>
            <a:endParaRPr lang="en-US" dirty="0">
              <a:solidFill>
                <a:srgbClr val="000000"/>
              </a:solidFill>
              <a:latin typeface="+mj-lt"/>
              <a:cs typeface="Consolas" pitchFamily="49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604612" y="3712602"/>
            <a:ext cx="991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+mj-lt"/>
                <a:cs typeface="Consolas" pitchFamily="49" charset="0"/>
              </a:rPr>
              <a:t>[for, 1]</a:t>
            </a:r>
            <a:endParaRPr lang="en-US" dirty="0">
              <a:solidFill>
                <a:srgbClr val="000000"/>
              </a:solidFill>
              <a:latin typeface="+mj-lt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5273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4.06293E-6 L 0.33159 0.07867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580" y="393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4.5627E-6 L 0.43229 0.08283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615" y="414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4.5627E-6 L 0.24428 0.08792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05" y="439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4.06293E-6 L 0.14357 0.07266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70" y="36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1" grpId="1"/>
      <p:bldP spid="21" grpId="2"/>
      <p:bldP spid="22" grpId="0"/>
      <p:bldP spid="22" grpId="1"/>
      <p:bldP spid="22" grpId="2"/>
      <p:bldP spid="23" grpId="0"/>
      <p:bldP spid="23" grpId="1"/>
      <p:bldP spid="23" grpId="2"/>
      <p:bldP spid="24" grpId="0"/>
      <p:bldP spid="24" grpId="1"/>
      <p:bldP spid="24" grpId="2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142431" y="5227166"/>
            <a:ext cx="1480474" cy="42454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1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2737703" y="1765479"/>
            <a:ext cx="1607146" cy="8490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JobTracker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2864375" y="5227166"/>
            <a:ext cx="1480474" cy="42454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2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5064094" y="5227166"/>
            <a:ext cx="1480474" cy="42454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3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6742465" y="5227166"/>
            <a:ext cx="1480474" cy="42454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DN 4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1015759" y="1765479"/>
            <a:ext cx="1607146" cy="84908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NameNode</a:t>
            </a:r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5064094" y="4802623"/>
            <a:ext cx="1480474" cy="42454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TT 3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6742465" y="4802623"/>
            <a:ext cx="1480474" cy="42454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TT 4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2864375" y="4797771"/>
            <a:ext cx="1480474" cy="42454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TT 2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1142431" y="4797771"/>
            <a:ext cx="1480474" cy="42454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TT 1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5713282" y="1932677"/>
            <a:ext cx="3238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w</a:t>
            </a:r>
            <a:r>
              <a:rPr lang="en-US" sz="2400" dirty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ordcount</a:t>
            </a:r>
            <a:r>
              <a:rPr lang="en-US" sz="2400" dirty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(&lt;files&gt;)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4806804" y="2163510"/>
            <a:ext cx="734598" cy="0"/>
          </a:xfrm>
          <a:prstGeom prst="straightConnector1">
            <a:avLst/>
          </a:prstGeom>
          <a:ln w="57150">
            <a:solidFill>
              <a:schemeClr val="accent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1142431" y="4283278"/>
            <a:ext cx="676901" cy="4245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M1</a:t>
            </a:r>
            <a:endParaRPr lang="en-US" sz="2400" dirty="0"/>
          </a:p>
        </p:txBody>
      </p:sp>
      <p:sp>
        <p:nvSpPr>
          <p:cNvPr id="17" name="Rectangle 16"/>
          <p:cNvSpPr/>
          <p:nvPr/>
        </p:nvSpPr>
        <p:spPr>
          <a:xfrm>
            <a:off x="1946004" y="4283278"/>
            <a:ext cx="676901" cy="4245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M2</a:t>
            </a:r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2863241" y="4283278"/>
            <a:ext cx="676901" cy="4245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M3</a:t>
            </a:r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3667948" y="4283277"/>
            <a:ext cx="676901" cy="4245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M4</a:t>
            </a:r>
            <a:endParaRPr lang="en-US" sz="2400" dirty="0"/>
          </a:p>
        </p:txBody>
      </p:sp>
      <p:sp>
        <p:nvSpPr>
          <p:cNvPr id="20" name="Rectangle 19"/>
          <p:cNvSpPr/>
          <p:nvPr/>
        </p:nvSpPr>
        <p:spPr>
          <a:xfrm>
            <a:off x="5056737" y="4283276"/>
            <a:ext cx="676901" cy="4245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R1</a:t>
            </a:r>
            <a:endParaRPr lang="en-US" sz="2400" dirty="0"/>
          </a:p>
        </p:txBody>
      </p:sp>
      <p:sp>
        <p:nvSpPr>
          <p:cNvPr id="22" name="TextBox 21"/>
          <p:cNvSpPr txBox="1"/>
          <p:nvPr/>
        </p:nvSpPr>
        <p:spPr>
          <a:xfrm>
            <a:off x="6352673" y="2777602"/>
            <a:ext cx="23788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[a,   5]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[cat, 2]</a:t>
            </a:r>
          </a:p>
          <a:p>
            <a:r>
              <a:rPr lang="en-US" dirty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[dog, 1</a:t>
            </a:r>
            <a:r>
              <a:rPr lang="en-US" dirty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]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[the, 4]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[mat, 1]</a:t>
            </a:r>
            <a:endParaRPr lang="en-US" dirty="0">
              <a:solidFill>
                <a:srgbClr val="000000"/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2169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2" grpId="0" build="allAtOnce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MapReduce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Submit a JAR</a:t>
            </a:r>
          </a:p>
          <a:p>
            <a:r>
              <a:rPr lang="en-US" dirty="0" smtClean="0"/>
              <a:t>Specify the class that contains the mapper and reducer</a:t>
            </a:r>
          </a:p>
          <a:p>
            <a:r>
              <a:rPr lang="en-US" dirty="0" err="1" smtClean="0"/>
              <a:t>hadoop</a:t>
            </a:r>
            <a:r>
              <a:rPr lang="en-US" dirty="0" smtClean="0"/>
              <a:t> jar &lt;jar&gt; &lt;class&gt; &lt;parameters&gt;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299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14478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  <a:latin typeface="Arial Black"/>
                <a:cs typeface="Arial Black"/>
              </a:rPr>
              <a:t>Practice Time </a:t>
            </a:r>
            <a:endParaRPr lang="en-US" dirty="0">
              <a:solidFill>
                <a:schemeClr val="tx1"/>
              </a:solidFill>
              <a:latin typeface="Arial Black"/>
              <a:cs typeface="Arial Black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Load “Works of Shakespeare” or other file to HDFS</a:t>
            </a:r>
          </a:p>
          <a:p>
            <a:r>
              <a:rPr lang="en-US" dirty="0" smtClean="0"/>
              <a:t>Count words</a:t>
            </a:r>
          </a:p>
          <a:p>
            <a:r>
              <a:rPr lang="en-US" dirty="0" smtClean="0"/>
              <a:t>Generate 100M of random data.</a:t>
            </a:r>
          </a:p>
          <a:p>
            <a:r>
              <a:rPr lang="en-US" dirty="0" smtClean="0"/>
              <a:t>Run “</a:t>
            </a:r>
            <a:r>
              <a:rPr lang="en-US" dirty="0" err="1" smtClean="0"/>
              <a:t>terasort</a:t>
            </a:r>
            <a:r>
              <a:rPr lang="en-US" dirty="0" smtClean="0"/>
              <a:t>”.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7730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of 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 talk about Hadoop.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You multi-task between:</a:t>
            </a:r>
          </a:p>
          <a:p>
            <a:r>
              <a:rPr lang="en-US" dirty="0" smtClean="0"/>
              <a:t>Listening to me talk about Hadoop</a:t>
            </a:r>
          </a:p>
          <a:p>
            <a:r>
              <a:rPr lang="en-US" dirty="0" smtClean="0"/>
              <a:t>Installing </a:t>
            </a:r>
            <a:r>
              <a:rPr lang="en-US" dirty="0" err="1" smtClean="0"/>
              <a:t>Virtualbox</a:t>
            </a:r>
            <a:r>
              <a:rPr lang="en-US" dirty="0" smtClean="0"/>
              <a:t> and Running the VM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27850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144780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  <a:latin typeface="Arial Black"/>
                <a:cs typeface="Arial Black"/>
              </a:rPr>
              <a:t>Solution</a:t>
            </a:r>
            <a:endParaRPr lang="en-US" dirty="0">
              <a:solidFill>
                <a:schemeClr val="tx1"/>
              </a:solidFill>
              <a:latin typeface="Arial Black"/>
              <a:cs typeface="Arial Black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2200" dirty="0" err="1">
                <a:latin typeface="Courier New"/>
                <a:cs typeface="Courier New"/>
              </a:rPr>
              <a:t>s</a:t>
            </a:r>
            <a:r>
              <a:rPr lang="en-US" sz="2200" dirty="0" err="1" smtClean="0">
                <a:latin typeface="Courier New"/>
                <a:cs typeface="Courier New"/>
              </a:rPr>
              <a:t>udo</a:t>
            </a:r>
            <a:r>
              <a:rPr lang="en-US" sz="2200" dirty="0" smtClean="0">
                <a:latin typeface="Courier New"/>
                <a:cs typeface="Courier New"/>
              </a:rPr>
              <a:t> –u </a:t>
            </a:r>
            <a:r>
              <a:rPr lang="en-US" sz="2200" dirty="0" err="1" smtClean="0">
                <a:latin typeface="Courier New"/>
                <a:cs typeface="Courier New"/>
              </a:rPr>
              <a:t>hdfs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dfs</a:t>
            </a:r>
            <a:r>
              <a:rPr lang="en-US" sz="2200" dirty="0" smtClean="0">
                <a:latin typeface="Courier New"/>
                <a:cs typeface="Courier New"/>
              </a:rPr>
              <a:t> –</a:t>
            </a:r>
            <a:r>
              <a:rPr lang="en-US" sz="2200" dirty="0" err="1" smtClean="0">
                <a:latin typeface="Courier New"/>
                <a:cs typeface="Courier New"/>
              </a:rPr>
              <a:t>mkdir</a:t>
            </a:r>
            <a:r>
              <a:rPr lang="en-US" sz="2200" dirty="0" smtClean="0">
                <a:latin typeface="Courier New"/>
                <a:cs typeface="Courier New"/>
              </a:rPr>
              <a:t> /user/training</a:t>
            </a:r>
            <a:br>
              <a:rPr lang="en-US" sz="2200" dirty="0" smtClean="0">
                <a:latin typeface="Courier New"/>
                <a:cs typeface="Courier New"/>
              </a:rPr>
            </a:br>
            <a:r>
              <a:rPr lang="en-US" sz="2200" dirty="0" err="1" smtClean="0">
                <a:latin typeface="Courier New"/>
                <a:cs typeface="Courier New"/>
              </a:rPr>
              <a:t>sudo</a:t>
            </a:r>
            <a:r>
              <a:rPr lang="en-US" sz="2200" dirty="0" smtClean="0">
                <a:latin typeface="Courier New"/>
                <a:cs typeface="Courier New"/>
              </a:rPr>
              <a:t> –u </a:t>
            </a:r>
            <a:r>
              <a:rPr lang="en-US" sz="2200" dirty="0" err="1" smtClean="0">
                <a:latin typeface="Courier New"/>
                <a:cs typeface="Courier New"/>
              </a:rPr>
              <a:t>hdfs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dfs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chown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training:training</a:t>
            </a:r>
            <a:r>
              <a:rPr lang="en-US" sz="2200" dirty="0" smtClean="0">
                <a:latin typeface="Courier New"/>
                <a:cs typeface="Courier New"/>
              </a:rPr>
              <a:t> /</a:t>
            </a:r>
            <a:r>
              <a:rPr lang="en-US" sz="2200" dirty="0" err="1" smtClean="0">
                <a:latin typeface="Courier New"/>
                <a:cs typeface="Courier New"/>
              </a:rPr>
              <a:t>etl</a:t>
            </a:r>
            <a:r>
              <a:rPr lang="en-US" sz="2200" dirty="0">
                <a:latin typeface="Courier New"/>
                <a:cs typeface="Courier New"/>
              </a:rPr>
              <a:t/>
            </a:r>
            <a:br>
              <a:rPr lang="en-US" sz="2200" dirty="0">
                <a:latin typeface="Courier New"/>
                <a:cs typeface="Courier New"/>
              </a:rPr>
            </a:br>
            <a:r>
              <a:rPr lang="en-US" sz="2400" dirty="0" err="1" smtClean="0">
                <a:latin typeface="Courier New"/>
                <a:cs typeface="Courier New"/>
              </a:rPr>
              <a:t>hdfs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dfs</a:t>
            </a:r>
            <a:r>
              <a:rPr lang="en-US" sz="2400" dirty="0" smtClean="0">
                <a:latin typeface="Courier New"/>
                <a:cs typeface="Courier New"/>
              </a:rPr>
              <a:t> –put </a:t>
            </a:r>
            <a:r>
              <a:rPr lang="en-US" sz="2400" dirty="0" err="1" smtClean="0">
                <a:latin typeface="Courier New"/>
                <a:cs typeface="Courier New"/>
              </a:rPr>
              <a:t>shakespeare</a:t>
            </a:r>
            <a:r>
              <a:rPr lang="en-US" sz="2400" dirty="0" smtClean="0">
                <a:latin typeface="Courier New"/>
                <a:cs typeface="Courier New"/>
              </a:rPr>
              <a:t> ~/</a:t>
            </a:r>
          </a:p>
          <a:p>
            <a:r>
              <a:rPr lang="en-US" sz="2400" dirty="0" err="1">
                <a:latin typeface="Courier New"/>
                <a:cs typeface="Courier New"/>
              </a:rPr>
              <a:t>hadoop</a:t>
            </a:r>
            <a:r>
              <a:rPr lang="en-US" sz="2400" dirty="0">
                <a:latin typeface="Courier New"/>
                <a:cs typeface="Courier New"/>
              </a:rPr>
              <a:t> jar /</a:t>
            </a:r>
            <a:r>
              <a:rPr lang="en-US" sz="2400" dirty="0" err="1">
                <a:latin typeface="Courier New"/>
                <a:cs typeface="Courier New"/>
              </a:rPr>
              <a:t>usr</a:t>
            </a:r>
            <a:r>
              <a:rPr lang="en-US" sz="2400" dirty="0">
                <a:latin typeface="Courier New"/>
                <a:cs typeface="Courier New"/>
              </a:rPr>
              <a:t>/lib/hadoop-0.20-mapreduce/</a:t>
            </a:r>
            <a:r>
              <a:rPr lang="en-US" sz="2400" dirty="0" err="1">
                <a:latin typeface="Courier New"/>
                <a:cs typeface="Courier New"/>
              </a:rPr>
              <a:t>hadoop-examples.jar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>
                <a:latin typeface="Courier New"/>
                <a:cs typeface="Courier New"/>
              </a:rPr>
              <a:t>wordcount</a:t>
            </a:r>
            <a:r>
              <a:rPr lang="en-US" sz="2400" dirty="0">
                <a:latin typeface="Courier New"/>
                <a:cs typeface="Courier New"/>
              </a:rPr>
              <a:t> /user/</a:t>
            </a:r>
            <a:r>
              <a:rPr lang="en-US" sz="2400" dirty="0" err="1">
                <a:latin typeface="Courier New"/>
                <a:cs typeface="Courier New"/>
              </a:rPr>
              <a:t>cloudera</a:t>
            </a:r>
            <a:r>
              <a:rPr lang="en-US" sz="2400" dirty="0" smtClean="0">
                <a:latin typeface="Courier New"/>
                <a:cs typeface="Courier New"/>
              </a:rPr>
              <a:t>/</a:t>
            </a:r>
            <a:r>
              <a:rPr lang="en-US" sz="2400" dirty="0" err="1" smtClean="0">
                <a:latin typeface="Courier New"/>
                <a:cs typeface="Courier New"/>
              </a:rPr>
              <a:t>shakespeare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>
                <a:latin typeface="Courier New"/>
                <a:cs typeface="Courier New"/>
              </a:rPr>
              <a:t>/user/</a:t>
            </a:r>
            <a:r>
              <a:rPr lang="en-US" sz="2400" dirty="0" err="1">
                <a:latin typeface="Courier New"/>
                <a:cs typeface="Courier New"/>
              </a:rPr>
              <a:t>cloudera</a:t>
            </a:r>
            <a:r>
              <a:rPr lang="en-US" sz="2400" dirty="0" smtClean="0">
                <a:latin typeface="Courier New"/>
                <a:cs typeface="Courier New"/>
              </a:rPr>
              <a:t>/</a:t>
            </a:r>
            <a:r>
              <a:rPr lang="en-US" sz="2400" dirty="0" err="1" smtClean="0">
                <a:latin typeface="Courier New"/>
                <a:cs typeface="Courier New"/>
              </a:rPr>
              <a:t>cnt</a:t>
            </a:r>
            <a:endParaRPr lang="en-US" sz="2400" dirty="0" smtClean="0">
              <a:latin typeface="Courier New"/>
              <a:cs typeface="Courier New"/>
            </a:endParaRPr>
          </a:p>
          <a:p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>
                <a:latin typeface="Courier New"/>
                <a:cs typeface="Courier New"/>
              </a:rPr>
              <a:t>hadoop</a:t>
            </a:r>
            <a:r>
              <a:rPr lang="en-US" sz="2400" dirty="0">
                <a:latin typeface="Courier New"/>
                <a:cs typeface="Courier New"/>
              </a:rPr>
              <a:t> jar /</a:t>
            </a:r>
            <a:r>
              <a:rPr lang="en-US" sz="2400" dirty="0" err="1">
                <a:latin typeface="Courier New"/>
                <a:cs typeface="Courier New"/>
              </a:rPr>
              <a:t>usr</a:t>
            </a:r>
            <a:r>
              <a:rPr lang="en-US" sz="2400" dirty="0">
                <a:latin typeface="Courier New"/>
                <a:cs typeface="Courier New"/>
              </a:rPr>
              <a:t>/lib/hadoop-0.20-mapreduce/</a:t>
            </a:r>
            <a:r>
              <a:rPr lang="en-US" sz="2400" dirty="0" err="1">
                <a:latin typeface="Courier New"/>
                <a:cs typeface="Courier New"/>
              </a:rPr>
              <a:t>hadoop-examples.jar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>
                <a:latin typeface="Courier New"/>
                <a:cs typeface="Courier New"/>
              </a:rPr>
              <a:t>teragen</a:t>
            </a:r>
            <a:r>
              <a:rPr lang="en-US" sz="2400" dirty="0">
                <a:latin typeface="Courier New"/>
                <a:cs typeface="Courier New"/>
              </a:rPr>
              <a:t>  </a:t>
            </a:r>
            <a:r>
              <a:rPr lang="en-US" sz="2400" dirty="0" smtClean="0">
                <a:latin typeface="Courier New"/>
                <a:cs typeface="Courier New"/>
              </a:rPr>
              <a:t>1000000 </a:t>
            </a:r>
            <a:r>
              <a:rPr lang="en-US" sz="2400" dirty="0">
                <a:latin typeface="Courier New"/>
                <a:cs typeface="Courier New"/>
              </a:rPr>
              <a:t>/user/</a:t>
            </a:r>
            <a:r>
              <a:rPr lang="en-US" sz="2400" dirty="0" err="1">
                <a:latin typeface="Courier New"/>
                <a:cs typeface="Courier New"/>
              </a:rPr>
              <a:t>cloudera</a:t>
            </a:r>
            <a:r>
              <a:rPr lang="en-US" sz="2400" dirty="0">
                <a:latin typeface="Courier New"/>
                <a:cs typeface="Courier New"/>
              </a:rPr>
              <a:t>/</a:t>
            </a:r>
            <a:r>
              <a:rPr lang="en-US" sz="2400" dirty="0" err="1">
                <a:latin typeface="Courier New"/>
                <a:cs typeface="Courier New"/>
              </a:rPr>
              <a:t>terasort</a:t>
            </a:r>
            <a:r>
              <a:rPr lang="en-US" sz="2400" dirty="0">
                <a:latin typeface="Courier New"/>
                <a:cs typeface="Courier New"/>
              </a:rPr>
              <a:t>-</a:t>
            </a:r>
            <a:r>
              <a:rPr lang="en-US" sz="2400" dirty="0" smtClean="0">
                <a:latin typeface="Courier New"/>
                <a:cs typeface="Courier New"/>
              </a:rPr>
              <a:t>in</a:t>
            </a:r>
          </a:p>
          <a:p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>
                <a:latin typeface="Courier New"/>
                <a:cs typeface="Courier New"/>
              </a:rPr>
              <a:t>hadoop</a:t>
            </a:r>
            <a:r>
              <a:rPr lang="en-US" sz="2400" dirty="0">
                <a:latin typeface="Courier New"/>
                <a:cs typeface="Courier New"/>
              </a:rPr>
              <a:t> jar /</a:t>
            </a:r>
            <a:r>
              <a:rPr lang="en-US" sz="2400" dirty="0" err="1">
                <a:latin typeface="Courier New"/>
                <a:cs typeface="Courier New"/>
              </a:rPr>
              <a:t>usr</a:t>
            </a:r>
            <a:r>
              <a:rPr lang="en-US" sz="2400" dirty="0">
                <a:latin typeface="Courier New"/>
                <a:cs typeface="Courier New"/>
              </a:rPr>
              <a:t>/lib/hadoop-0.20-mapreduce/</a:t>
            </a:r>
            <a:r>
              <a:rPr lang="en-US" sz="2400" dirty="0" err="1">
                <a:latin typeface="Courier New"/>
                <a:cs typeface="Courier New"/>
              </a:rPr>
              <a:t>hadoop-examples.jar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>
                <a:latin typeface="Courier New"/>
                <a:cs typeface="Courier New"/>
              </a:rPr>
              <a:t>terasort</a:t>
            </a:r>
            <a:r>
              <a:rPr lang="en-US" sz="2400" dirty="0">
                <a:latin typeface="Courier New"/>
                <a:cs typeface="Courier New"/>
              </a:rPr>
              <a:t> /user/</a:t>
            </a:r>
            <a:r>
              <a:rPr lang="en-US" sz="2400" dirty="0" err="1">
                <a:latin typeface="Courier New"/>
                <a:cs typeface="Courier New"/>
              </a:rPr>
              <a:t>cloudera</a:t>
            </a:r>
            <a:r>
              <a:rPr lang="en-US" sz="2400" dirty="0">
                <a:latin typeface="Courier New"/>
                <a:cs typeface="Courier New"/>
              </a:rPr>
              <a:t>/</a:t>
            </a:r>
            <a:r>
              <a:rPr lang="en-US" sz="2400" dirty="0" err="1">
                <a:latin typeface="Courier New"/>
                <a:cs typeface="Courier New"/>
              </a:rPr>
              <a:t>terasort</a:t>
            </a:r>
            <a:r>
              <a:rPr lang="en-US" sz="2400" dirty="0">
                <a:latin typeface="Courier New"/>
                <a:cs typeface="Courier New"/>
              </a:rPr>
              <a:t>-in /user/</a:t>
            </a:r>
            <a:r>
              <a:rPr lang="en-US" sz="2400" dirty="0" err="1">
                <a:latin typeface="Courier New"/>
                <a:cs typeface="Courier New"/>
              </a:rPr>
              <a:t>cloudera</a:t>
            </a:r>
            <a:r>
              <a:rPr lang="en-US" sz="2400" dirty="0">
                <a:latin typeface="Courier New"/>
                <a:cs typeface="Courier New"/>
              </a:rPr>
              <a:t>/</a:t>
            </a:r>
            <a:r>
              <a:rPr lang="en-US" sz="2400" dirty="0" err="1">
                <a:latin typeface="Courier New"/>
                <a:cs typeface="Courier New"/>
              </a:rPr>
              <a:t>terasort</a:t>
            </a:r>
            <a:r>
              <a:rPr lang="en-US" sz="2400" dirty="0">
                <a:latin typeface="Courier New"/>
                <a:cs typeface="Courier New"/>
              </a:rPr>
              <a:t>-out</a:t>
            </a:r>
            <a:endParaRPr lang="en-US" sz="2400" dirty="0" smtClean="0">
              <a:latin typeface="Courier New"/>
              <a:cs typeface="Courier New"/>
            </a:endParaRPr>
          </a:p>
          <a:p>
            <a:endParaRPr lang="en-US" sz="2400" dirty="0" smtClean="0">
              <a:latin typeface="Courier New"/>
              <a:cs typeface="Courier New"/>
            </a:endParaRPr>
          </a:p>
          <a:p>
            <a:endParaRPr lang="en-US" sz="2400" dirty="0">
              <a:latin typeface="Courier New"/>
              <a:cs typeface="Courier New"/>
            </a:endParaRPr>
          </a:p>
          <a:p>
            <a:endParaRPr lang="en-US" sz="2400" dirty="0" smtClean="0">
              <a:latin typeface="Courier New"/>
              <a:cs typeface="Courier New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194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400" dirty="0" smtClean="0">
                <a:latin typeface="Arial Black"/>
                <a:cs typeface="Arial Black"/>
              </a:rPr>
              <a:t>Ecosystem Tools</a:t>
            </a:r>
            <a:br>
              <a:rPr lang="en-US" sz="4400" dirty="0" smtClean="0">
                <a:latin typeface="Arial Black"/>
                <a:cs typeface="Arial Black"/>
              </a:rPr>
            </a:br>
            <a:endParaRPr lang="en-US" sz="4400" dirty="0">
              <a:latin typeface="Arial Black"/>
              <a:cs typeface="Arial Black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448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Sqoop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42</a:t>
            </a:fld>
            <a:endParaRPr lang="en-US"/>
          </a:p>
        </p:txBody>
      </p:sp>
      <p:pic>
        <p:nvPicPr>
          <p:cNvPr id="9" name="Picture 8" descr="d76fa176-1331-4af3-95cf-ae6a0068c306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1676400"/>
            <a:ext cx="4800600" cy="4638031"/>
          </a:xfrm>
          <a:prstGeom prst="rect">
            <a:avLst/>
          </a:prstGeom>
          <a:ln>
            <a:solidFill>
              <a:srgbClr val="4F81BD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Box 9"/>
          <p:cNvSpPr txBox="1"/>
          <p:nvPr/>
        </p:nvSpPr>
        <p:spPr>
          <a:xfrm>
            <a:off x="304800" y="1600200"/>
            <a:ext cx="363288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alibri"/>
                <a:cs typeface="Calibri"/>
              </a:rPr>
              <a:t>T</a:t>
            </a:r>
            <a:r>
              <a:rPr lang="en-US" sz="2800" dirty="0" smtClean="0">
                <a:solidFill>
                  <a:srgbClr val="000000"/>
                </a:solidFill>
                <a:latin typeface="Calibri"/>
                <a:cs typeface="Calibri"/>
              </a:rPr>
              <a:t>ransfers data</a:t>
            </a:r>
            <a:br>
              <a:rPr lang="en-US" sz="2800" dirty="0" smtClean="0">
                <a:solidFill>
                  <a:srgbClr val="000000"/>
                </a:solidFill>
                <a:latin typeface="Calibri"/>
                <a:cs typeface="Calibri"/>
              </a:rPr>
            </a:br>
            <a:r>
              <a:rPr lang="en-US" sz="2800" dirty="0" smtClean="0">
                <a:solidFill>
                  <a:srgbClr val="000000"/>
                </a:solidFill>
                <a:latin typeface="Calibri"/>
                <a:cs typeface="Calibri"/>
              </a:rPr>
              <a:t>between </a:t>
            </a:r>
            <a:r>
              <a:rPr lang="en-US" sz="2800" dirty="0">
                <a:solidFill>
                  <a:srgbClr val="000000"/>
                </a:solidFill>
                <a:latin typeface="Calibri"/>
                <a:cs typeface="Calibri"/>
              </a:rPr>
              <a:t>Hadoop </a:t>
            </a:r>
            <a:r>
              <a:rPr lang="en-US" sz="2800" dirty="0" smtClean="0">
                <a:solidFill>
                  <a:srgbClr val="000000"/>
                </a:solidFill>
                <a:latin typeface="Calibri"/>
                <a:cs typeface="Calibri"/>
              </a:rPr>
              <a:t/>
            </a:r>
            <a:br>
              <a:rPr lang="en-US" sz="2800" dirty="0" smtClean="0">
                <a:solidFill>
                  <a:srgbClr val="000000"/>
                </a:solidFill>
                <a:latin typeface="Calibri"/>
                <a:cs typeface="Calibri"/>
              </a:rPr>
            </a:br>
            <a:r>
              <a:rPr lang="en-US" sz="2800" dirty="0" smtClean="0">
                <a:solidFill>
                  <a:srgbClr val="000000"/>
                </a:solidFill>
                <a:latin typeface="Calibri"/>
                <a:cs typeface="Calibri"/>
              </a:rPr>
              <a:t>and </a:t>
            </a:r>
            <a:r>
              <a:rPr lang="en-US" sz="2800" dirty="0">
                <a:solidFill>
                  <a:srgbClr val="000000"/>
                </a:solidFill>
                <a:latin typeface="Calibri"/>
                <a:cs typeface="Calibri"/>
              </a:rPr>
              <a:t>almost </a:t>
            </a:r>
            <a:r>
              <a:rPr lang="en-US" sz="2800" dirty="0" smtClean="0">
                <a:solidFill>
                  <a:srgbClr val="000000"/>
                </a:solidFill>
                <a:latin typeface="Calibri"/>
                <a:cs typeface="Calibri"/>
              </a:rPr>
              <a:t>any </a:t>
            </a:r>
            <a:br>
              <a:rPr lang="en-US" sz="2800" dirty="0" smtClean="0">
                <a:solidFill>
                  <a:srgbClr val="000000"/>
                </a:solidFill>
                <a:latin typeface="Calibri"/>
                <a:cs typeface="Calibri"/>
              </a:rPr>
            </a:br>
            <a:r>
              <a:rPr lang="en-US" sz="2800" dirty="0" smtClean="0">
                <a:solidFill>
                  <a:srgbClr val="000000"/>
                </a:solidFill>
                <a:latin typeface="Calibri"/>
                <a:cs typeface="Calibri"/>
              </a:rPr>
              <a:t>SQL </a:t>
            </a:r>
            <a:r>
              <a:rPr lang="en-US" sz="2800" dirty="0">
                <a:solidFill>
                  <a:srgbClr val="000000"/>
                </a:solidFill>
                <a:latin typeface="Calibri"/>
                <a:cs typeface="Calibri"/>
              </a:rPr>
              <a:t>database </a:t>
            </a:r>
            <a:r>
              <a:rPr lang="en-US" sz="2800" dirty="0" smtClean="0">
                <a:solidFill>
                  <a:srgbClr val="000000"/>
                </a:solidFill>
                <a:latin typeface="Calibri"/>
                <a:cs typeface="Calibri"/>
              </a:rPr>
              <a:t/>
            </a:r>
            <a:br>
              <a:rPr lang="en-US" sz="2800" dirty="0" smtClean="0">
                <a:solidFill>
                  <a:srgbClr val="000000"/>
                </a:solidFill>
                <a:latin typeface="Calibri"/>
                <a:cs typeface="Calibri"/>
              </a:rPr>
            </a:br>
            <a:r>
              <a:rPr lang="en-US" sz="2800" dirty="0" smtClean="0">
                <a:solidFill>
                  <a:srgbClr val="000000"/>
                </a:solidFill>
                <a:latin typeface="Calibri"/>
                <a:cs typeface="Calibri"/>
              </a:rPr>
              <a:t>with </a:t>
            </a:r>
            <a:r>
              <a:rPr lang="en-US" sz="2800" dirty="0">
                <a:solidFill>
                  <a:srgbClr val="000000"/>
                </a:solidFill>
                <a:latin typeface="Calibri"/>
                <a:cs typeface="Calibri"/>
              </a:rPr>
              <a:t>a JDBC driver</a:t>
            </a:r>
          </a:p>
        </p:txBody>
      </p:sp>
    </p:spTree>
    <p:extLst>
      <p:ext uri="{BB962C8B-B14F-4D97-AF65-F5344CB8AC3E}">
        <p14:creationId xmlns:p14="http://schemas.microsoft.com/office/powerpoint/2010/main" val="3592729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Flume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8229600" cy="17526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cs typeface="Calibri"/>
              </a:rPr>
              <a:t>S</a:t>
            </a:r>
            <a:r>
              <a:rPr lang="en-US" dirty="0" smtClean="0">
                <a:solidFill>
                  <a:srgbClr val="000000"/>
                </a:solidFill>
                <a:cs typeface="Calibri"/>
              </a:rPr>
              <a:t>treaming </a:t>
            </a:r>
            <a:r>
              <a:rPr lang="en-US" dirty="0">
                <a:solidFill>
                  <a:srgbClr val="000000"/>
                </a:solidFill>
                <a:cs typeface="Calibri"/>
              </a:rPr>
              <a:t>data </a:t>
            </a:r>
            <a:r>
              <a:rPr lang="en-US" dirty="0" smtClean="0">
                <a:solidFill>
                  <a:srgbClr val="000000"/>
                </a:solidFill>
                <a:cs typeface="Calibri"/>
              </a:rPr>
              <a:t>collection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cs typeface="Calibri"/>
              </a:rPr>
              <a:t>And aggregation for:</a:t>
            </a:r>
            <a:br>
              <a:rPr lang="en-US" dirty="0" smtClean="0">
                <a:solidFill>
                  <a:srgbClr val="000000"/>
                </a:solidFill>
                <a:cs typeface="Calibri"/>
              </a:rPr>
            </a:br>
            <a:r>
              <a:rPr lang="en-US" dirty="0" smtClean="0">
                <a:solidFill>
                  <a:srgbClr val="000000"/>
                </a:solidFill>
                <a:cs typeface="Calibri"/>
              </a:rPr>
              <a:t>JMS queues, HTTP APIs,  </a:t>
            </a:r>
            <a:r>
              <a:rPr lang="en-US" dirty="0">
                <a:solidFill>
                  <a:srgbClr val="000000"/>
                </a:solidFill>
                <a:cs typeface="Calibri"/>
              </a:rPr>
              <a:t>Log4J, Syslog, etc.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43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600200" y="3411152"/>
            <a:ext cx="5486400" cy="3446848"/>
            <a:chOff x="776288" y="1295400"/>
            <a:chExt cx="5705374" cy="2559050"/>
          </a:xfrm>
        </p:grpSpPr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1890713" y="1397000"/>
              <a:ext cx="611187" cy="319088"/>
            </a:xfrm>
            <a:prstGeom prst="rect">
              <a:avLst/>
            </a:prstGeom>
            <a:solidFill>
              <a:srgbClr val="FFC000"/>
            </a:solidFill>
            <a:ln w="9525">
              <a:solidFill>
                <a:srgbClr val="00B7FF"/>
              </a:solidFill>
              <a:miter lim="800000"/>
              <a:headEnd/>
              <a:tailEnd/>
            </a:ln>
            <a:effectLst>
              <a:outerShdw blurRad="63500" dist="23000" dir="5400000" rotWithShape="0">
                <a:srgbClr val="000000">
                  <a:alpha val="34999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sz="1000" b="1" dirty="0" smtClean="0">
                  <a:latin typeface="+mn-lt"/>
                  <a:ea typeface="+mn-ea"/>
                  <a:cs typeface="+mn-cs"/>
                </a:rPr>
                <a:t>Client</a:t>
              </a:r>
              <a:endParaRPr lang="en-US" sz="1000" b="1" dirty="0">
                <a:latin typeface="+mn-lt"/>
                <a:ea typeface="+mn-ea"/>
                <a:cs typeface="+mn-cs"/>
              </a:endParaRPr>
            </a:p>
          </p:txBody>
        </p:sp>
        <p:pic>
          <p:nvPicPr>
            <p:cNvPr id="9" name="Picture 2" descr="http://static.seekingalpha.com/uploads/2009/4/2/saupload_hadoop_logo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32846" y="2324098"/>
              <a:ext cx="1748816" cy="776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10" name="Straight Arrow Connector 9"/>
            <p:cNvCxnSpPr>
              <a:cxnSpLocks noChangeShapeType="1"/>
              <a:stCxn id="8" idx="3"/>
              <a:endCxn id="20" idx="1"/>
            </p:cNvCxnSpPr>
            <p:nvPr/>
          </p:nvCxnSpPr>
          <p:spPr bwMode="auto">
            <a:xfrm>
              <a:off x="2501900" y="1556544"/>
              <a:ext cx="447399" cy="431800"/>
            </a:xfrm>
            <a:prstGeom prst="straightConnector1">
              <a:avLst/>
            </a:prstGeom>
            <a:noFill/>
            <a:ln w="12700">
              <a:solidFill>
                <a:schemeClr val="accent1"/>
              </a:solidFill>
              <a:round/>
              <a:headEnd/>
              <a:tailEnd type="stealth" w="med" len="med"/>
            </a:ln>
            <a:effectLst>
              <a:outerShdw blurRad="635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" name="Straight Arrow Connector 10"/>
            <p:cNvCxnSpPr>
              <a:cxnSpLocks noChangeShapeType="1"/>
              <a:stCxn id="29" idx="3"/>
              <a:endCxn id="8" idx="1"/>
            </p:cNvCxnSpPr>
            <p:nvPr/>
          </p:nvCxnSpPr>
          <p:spPr bwMode="auto">
            <a:xfrm flipV="1">
              <a:off x="1662113" y="1556544"/>
              <a:ext cx="228600" cy="4762"/>
            </a:xfrm>
            <a:prstGeom prst="straightConnector1">
              <a:avLst/>
            </a:prstGeom>
            <a:noFill/>
            <a:ln w="12700">
              <a:solidFill>
                <a:schemeClr val="accent1"/>
              </a:solidFill>
              <a:round/>
              <a:headEnd/>
              <a:tailEnd type="stealth" w="med" len="med"/>
            </a:ln>
            <a:effectLst>
              <a:outerShdw blurRad="635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12" name="Group 11"/>
            <p:cNvGrpSpPr/>
            <p:nvPr/>
          </p:nvGrpSpPr>
          <p:grpSpPr>
            <a:xfrm>
              <a:off x="776288" y="1295400"/>
              <a:ext cx="885825" cy="2559050"/>
              <a:chOff x="152400" y="1143000"/>
              <a:chExt cx="885825" cy="2559050"/>
            </a:xfrm>
          </p:grpSpPr>
          <p:pic>
            <p:nvPicPr>
              <p:cNvPr id="28" name="Picture 2" descr="C:\Users\Charles\AppData\Local\Microsoft\Windows\Temporary Internet Files\Content.IE5\D0MNVM4G\MC900434845[1].pn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4800" y="1752600"/>
                <a:ext cx="704850" cy="7048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9" name="Picture 11" descr="http://t1.gstatic.com/images?q=tbn:YOilySF8nLx54M:http://www.rebelnetworks.com/webhosting-talk/images/web-server.jpg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2400" y="1143000"/>
                <a:ext cx="885825" cy="5318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30" name="Picture 29" descr="twitter-logo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4800" y="2438400"/>
                <a:ext cx="685800" cy="685800"/>
              </a:xfrm>
              <a:prstGeom prst="rect">
                <a:avLst/>
              </a:prstGeom>
            </p:spPr>
          </p:pic>
          <p:pic>
            <p:nvPicPr>
              <p:cNvPr id="31" name="Picture 30" descr="iphone-camera-icon_234.jpe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1000" y="3200400"/>
                <a:ext cx="499515" cy="501650"/>
              </a:xfrm>
              <a:prstGeom prst="rect">
                <a:avLst/>
              </a:prstGeom>
            </p:spPr>
          </p:pic>
        </p:grp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1890713" y="2095500"/>
              <a:ext cx="611187" cy="319088"/>
            </a:xfrm>
            <a:prstGeom prst="rect">
              <a:avLst/>
            </a:prstGeom>
            <a:solidFill>
              <a:srgbClr val="FFC000"/>
            </a:solidFill>
            <a:ln w="9525">
              <a:solidFill>
                <a:srgbClr val="00B7FF"/>
              </a:solidFill>
              <a:miter lim="800000"/>
              <a:headEnd/>
              <a:tailEnd/>
            </a:ln>
            <a:effectLst>
              <a:outerShdw blurRad="63500" dist="23000" dir="5400000" rotWithShape="0">
                <a:srgbClr val="000000">
                  <a:alpha val="34999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sz="1000" b="1" dirty="0" smtClean="0">
                  <a:latin typeface="+mn-lt"/>
                  <a:ea typeface="+mn-ea"/>
                  <a:cs typeface="+mn-cs"/>
                </a:rPr>
                <a:t>Client</a:t>
              </a:r>
              <a:endParaRPr lang="en-US" sz="1000" b="1" dirty="0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1890713" y="2781300"/>
              <a:ext cx="611187" cy="319088"/>
            </a:xfrm>
            <a:prstGeom prst="rect">
              <a:avLst/>
            </a:prstGeom>
            <a:solidFill>
              <a:srgbClr val="FFC000"/>
            </a:solidFill>
            <a:ln w="9525">
              <a:solidFill>
                <a:srgbClr val="00B7FF"/>
              </a:solidFill>
              <a:miter lim="800000"/>
              <a:headEnd/>
              <a:tailEnd/>
            </a:ln>
            <a:effectLst>
              <a:outerShdw blurRad="63500" dist="23000" dir="5400000" rotWithShape="0">
                <a:srgbClr val="000000">
                  <a:alpha val="34999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sz="1000" b="1" dirty="0" smtClean="0">
                  <a:latin typeface="+mn-lt"/>
                  <a:ea typeface="+mn-ea"/>
                  <a:cs typeface="+mn-cs"/>
                </a:rPr>
                <a:t>Client</a:t>
              </a:r>
              <a:endParaRPr lang="en-US" sz="1000" b="1" dirty="0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1890713" y="3441700"/>
              <a:ext cx="611187" cy="319088"/>
            </a:xfrm>
            <a:prstGeom prst="rect">
              <a:avLst/>
            </a:prstGeom>
            <a:solidFill>
              <a:srgbClr val="FFC000"/>
            </a:solidFill>
            <a:ln w="9525">
              <a:solidFill>
                <a:srgbClr val="00B7FF"/>
              </a:solidFill>
              <a:miter lim="800000"/>
              <a:headEnd/>
              <a:tailEnd/>
            </a:ln>
            <a:effectLst>
              <a:outerShdw blurRad="63500" dist="23000" dir="5400000" rotWithShape="0">
                <a:srgbClr val="000000">
                  <a:alpha val="34999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sz="1000" b="1" dirty="0" smtClean="0">
                  <a:latin typeface="+mn-lt"/>
                  <a:ea typeface="+mn-ea"/>
                  <a:cs typeface="+mn-cs"/>
                </a:rPr>
                <a:t>Client</a:t>
              </a:r>
              <a:endParaRPr lang="en-US" sz="1000" b="1" dirty="0"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16" name="Straight Arrow Connector 15"/>
            <p:cNvCxnSpPr>
              <a:cxnSpLocks noChangeShapeType="1"/>
              <a:stCxn id="30" idx="3"/>
              <a:endCxn id="14" idx="1"/>
            </p:cNvCxnSpPr>
            <p:nvPr/>
          </p:nvCxnSpPr>
          <p:spPr bwMode="auto">
            <a:xfrm>
              <a:off x="1614488" y="2933700"/>
              <a:ext cx="276225" cy="7144"/>
            </a:xfrm>
            <a:prstGeom prst="straightConnector1">
              <a:avLst/>
            </a:prstGeom>
            <a:noFill/>
            <a:ln w="12700">
              <a:solidFill>
                <a:schemeClr val="accent1"/>
              </a:solidFill>
              <a:round/>
              <a:headEnd/>
              <a:tailEnd type="stealth" w="med" len="med"/>
            </a:ln>
            <a:effectLst>
              <a:outerShdw blurRad="635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" name="Straight Arrow Connector 16"/>
            <p:cNvCxnSpPr>
              <a:cxnSpLocks noChangeShapeType="1"/>
              <a:stCxn id="28" idx="3"/>
              <a:endCxn id="13" idx="1"/>
            </p:cNvCxnSpPr>
            <p:nvPr/>
          </p:nvCxnSpPr>
          <p:spPr bwMode="auto">
            <a:xfrm flipV="1">
              <a:off x="1633538" y="2255044"/>
              <a:ext cx="257175" cy="2381"/>
            </a:xfrm>
            <a:prstGeom prst="straightConnector1">
              <a:avLst/>
            </a:prstGeom>
            <a:noFill/>
            <a:ln w="12700">
              <a:solidFill>
                <a:schemeClr val="accent1"/>
              </a:solidFill>
              <a:round/>
              <a:headEnd/>
              <a:tailEnd type="stealth" w="med" len="med"/>
            </a:ln>
            <a:effectLst>
              <a:outerShdw blurRad="635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" name="Straight Arrow Connector 17"/>
            <p:cNvCxnSpPr>
              <a:cxnSpLocks noChangeShapeType="1"/>
              <a:stCxn id="31" idx="3"/>
              <a:endCxn id="15" idx="1"/>
            </p:cNvCxnSpPr>
            <p:nvPr/>
          </p:nvCxnSpPr>
          <p:spPr bwMode="auto">
            <a:xfrm flipV="1">
              <a:off x="1504403" y="3601244"/>
              <a:ext cx="386310" cy="2381"/>
            </a:xfrm>
            <a:prstGeom prst="straightConnector1">
              <a:avLst/>
            </a:prstGeom>
            <a:noFill/>
            <a:ln w="12700">
              <a:solidFill>
                <a:schemeClr val="accent1"/>
              </a:solidFill>
              <a:round/>
              <a:headEnd/>
              <a:tailEnd type="stealth" w="med" len="med"/>
            </a:ln>
            <a:effectLst>
              <a:outerShdw blurRad="635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9" name="Rectangle 18"/>
            <p:cNvSpPr>
              <a:spLocks noChangeArrowheads="1"/>
            </p:cNvSpPr>
            <p:nvPr/>
          </p:nvSpPr>
          <p:spPr bwMode="auto">
            <a:xfrm>
              <a:off x="3882261" y="2500312"/>
              <a:ext cx="611187" cy="319088"/>
            </a:xfrm>
            <a:prstGeom prst="rect">
              <a:avLst/>
            </a:prstGeom>
            <a:solidFill>
              <a:srgbClr val="FFC000"/>
            </a:solidFill>
            <a:ln w="9525">
              <a:solidFill>
                <a:srgbClr val="00B7FF"/>
              </a:solidFill>
              <a:miter lim="800000"/>
              <a:headEnd/>
              <a:tailEnd/>
            </a:ln>
            <a:effectLst>
              <a:outerShdw blurRad="63500" dist="23000" dir="5400000" rotWithShape="0">
                <a:srgbClr val="000000">
                  <a:alpha val="34999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sz="1000" b="1" dirty="0" smtClean="0">
                  <a:latin typeface="+mn-lt"/>
                  <a:ea typeface="+mn-ea"/>
                  <a:cs typeface="+mn-cs"/>
                </a:rPr>
                <a:t>Agent</a:t>
              </a:r>
              <a:endParaRPr lang="en-US" sz="1000" b="1" dirty="0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" name="Rectangle 19"/>
            <p:cNvSpPr>
              <a:spLocks noChangeArrowheads="1"/>
            </p:cNvSpPr>
            <p:nvPr/>
          </p:nvSpPr>
          <p:spPr bwMode="auto">
            <a:xfrm>
              <a:off x="2949299" y="1828800"/>
              <a:ext cx="611187" cy="319088"/>
            </a:xfrm>
            <a:prstGeom prst="rect">
              <a:avLst/>
            </a:prstGeom>
            <a:solidFill>
              <a:srgbClr val="FFC000"/>
            </a:solidFill>
            <a:ln w="9525">
              <a:solidFill>
                <a:srgbClr val="00B7FF"/>
              </a:solidFill>
              <a:miter lim="800000"/>
              <a:headEnd/>
              <a:tailEnd/>
            </a:ln>
            <a:effectLst>
              <a:outerShdw blurRad="63500" dist="23000" dir="5400000" rotWithShape="0">
                <a:srgbClr val="000000">
                  <a:alpha val="34999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sz="1000" b="1" dirty="0" smtClean="0">
                  <a:latin typeface="+mn-lt"/>
                  <a:ea typeface="+mn-ea"/>
                  <a:cs typeface="+mn-cs"/>
                </a:rPr>
                <a:t>Agent</a:t>
              </a:r>
              <a:endParaRPr lang="en-US" sz="1000" b="1" dirty="0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" name="Rectangle 20"/>
            <p:cNvSpPr>
              <a:spLocks noChangeArrowheads="1"/>
            </p:cNvSpPr>
            <p:nvPr/>
          </p:nvSpPr>
          <p:spPr bwMode="auto">
            <a:xfrm>
              <a:off x="2949299" y="3048000"/>
              <a:ext cx="611187" cy="319088"/>
            </a:xfrm>
            <a:prstGeom prst="rect">
              <a:avLst/>
            </a:prstGeom>
            <a:solidFill>
              <a:srgbClr val="FFC000"/>
            </a:solidFill>
            <a:ln w="9525">
              <a:solidFill>
                <a:srgbClr val="00B7FF"/>
              </a:solidFill>
              <a:miter lim="800000"/>
              <a:headEnd/>
              <a:tailEnd/>
            </a:ln>
            <a:effectLst>
              <a:outerShdw blurRad="63500" dist="23000" dir="5400000" rotWithShape="0">
                <a:srgbClr val="000000">
                  <a:alpha val="34999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r>
                <a:rPr lang="en-US" sz="1000" b="1" dirty="0" smtClean="0">
                  <a:latin typeface="+mn-lt"/>
                  <a:ea typeface="+mn-ea"/>
                  <a:cs typeface="+mn-cs"/>
                </a:rPr>
                <a:t>Agent</a:t>
              </a:r>
              <a:endParaRPr lang="en-US" sz="1000" b="1" dirty="0"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22" name="Straight Arrow Connector 21"/>
            <p:cNvCxnSpPr>
              <a:cxnSpLocks noChangeShapeType="1"/>
              <a:stCxn id="13" idx="3"/>
              <a:endCxn id="20" idx="1"/>
            </p:cNvCxnSpPr>
            <p:nvPr/>
          </p:nvCxnSpPr>
          <p:spPr bwMode="auto">
            <a:xfrm flipV="1">
              <a:off x="2501900" y="1988344"/>
              <a:ext cx="447399" cy="266700"/>
            </a:xfrm>
            <a:prstGeom prst="straightConnector1">
              <a:avLst/>
            </a:prstGeom>
            <a:noFill/>
            <a:ln w="12700">
              <a:solidFill>
                <a:schemeClr val="accent1"/>
              </a:solidFill>
              <a:round/>
              <a:headEnd/>
              <a:tailEnd type="stealth" w="med" len="med"/>
            </a:ln>
            <a:effectLst>
              <a:outerShdw blurRad="635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" name="Straight Arrow Connector 22"/>
            <p:cNvCxnSpPr>
              <a:cxnSpLocks noChangeShapeType="1"/>
              <a:stCxn id="14" idx="3"/>
              <a:endCxn id="21" idx="1"/>
            </p:cNvCxnSpPr>
            <p:nvPr/>
          </p:nvCxnSpPr>
          <p:spPr bwMode="auto">
            <a:xfrm>
              <a:off x="2501900" y="2940844"/>
              <a:ext cx="447399" cy="266700"/>
            </a:xfrm>
            <a:prstGeom prst="straightConnector1">
              <a:avLst/>
            </a:prstGeom>
            <a:noFill/>
            <a:ln w="12700">
              <a:solidFill>
                <a:schemeClr val="accent1"/>
              </a:solidFill>
              <a:round/>
              <a:headEnd/>
              <a:tailEnd type="stealth" w="med" len="med"/>
            </a:ln>
            <a:effectLst>
              <a:outerShdw blurRad="635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4" name="Straight Arrow Connector 23"/>
            <p:cNvCxnSpPr>
              <a:cxnSpLocks noChangeShapeType="1"/>
              <a:stCxn id="15" idx="3"/>
              <a:endCxn id="21" idx="1"/>
            </p:cNvCxnSpPr>
            <p:nvPr/>
          </p:nvCxnSpPr>
          <p:spPr bwMode="auto">
            <a:xfrm flipV="1">
              <a:off x="2501900" y="3207544"/>
              <a:ext cx="447399" cy="393700"/>
            </a:xfrm>
            <a:prstGeom prst="straightConnector1">
              <a:avLst/>
            </a:prstGeom>
            <a:noFill/>
            <a:ln w="12700">
              <a:solidFill>
                <a:schemeClr val="accent1"/>
              </a:solidFill>
              <a:round/>
              <a:headEnd/>
              <a:tailEnd type="stealth" w="med" len="med"/>
            </a:ln>
            <a:effectLst>
              <a:outerShdw blurRad="635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" name="Straight Arrow Connector 24"/>
            <p:cNvCxnSpPr>
              <a:cxnSpLocks noChangeShapeType="1"/>
              <a:stCxn id="20" idx="3"/>
              <a:endCxn id="19" idx="1"/>
            </p:cNvCxnSpPr>
            <p:nvPr/>
          </p:nvCxnSpPr>
          <p:spPr bwMode="auto">
            <a:xfrm>
              <a:off x="3560486" y="1988344"/>
              <a:ext cx="321775" cy="671512"/>
            </a:xfrm>
            <a:prstGeom prst="straightConnector1">
              <a:avLst/>
            </a:prstGeom>
            <a:noFill/>
            <a:ln w="12700">
              <a:solidFill>
                <a:schemeClr val="accent1"/>
              </a:solidFill>
              <a:round/>
              <a:headEnd/>
              <a:tailEnd type="stealth" w="med" len="med"/>
            </a:ln>
            <a:effectLst>
              <a:outerShdw blurRad="635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" name="Straight Arrow Connector 25"/>
            <p:cNvCxnSpPr>
              <a:cxnSpLocks noChangeShapeType="1"/>
              <a:stCxn id="21" idx="3"/>
              <a:endCxn id="19" idx="1"/>
            </p:cNvCxnSpPr>
            <p:nvPr/>
          </p:nvCxnSpPr>
          <p:spPr bwMode="auto">
            <a:xfrm flipV="1">
              <a:off x="3560486" y="2659856"/>
              <a:ext cx="321775" cy="547688"/>
            </a:xfrm>
            <a:prstGeom prst="straightConnector1">
              <a:avLst/>
            </a:prstGeom>
            <a:noFill/>
            <a:ln w="12700">
              <a:solidFill>
                <a:schemeClr val="accent1"/>
              </a:solidFill>
              <a:round/>
              <a:headEnd/>
              <a:tailEnd type="stealth" w="med" len="med"/>
            </a:ln>
            <a:effectLst>
              <a:outerShdw blurRad="635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" name="Straight Arrow Connector 26"/>
            <p:cNvCxnSpPr>
              <a:cxnSpLocks noChangeShapeType="1"/>
              <a:stCxn id="19" idx="3"/>
              <a:endCxn id="9" idx="1"/>
            </p:cNvCxnSpPr>
            <p:nvPr/>
          </p:nvCxnSpPr>
          <p:spPr bwMode="auto">
            <a:xfrm>
              <a:off x="4493448" y="2659856"/>
              <a:ext cx="239398" cy="52387"/>
            </a:xfrm>
            <a:prstGeom prst="straightConnector1">
              <a:avLst/>
            </a:prstGeom>
            <a:noFill/>
            <a:ln w="12700">
              <a:solidFill>
                <a:schemeClr val="accent1"/>
              </a:solidFill>
              <a:round/>
              <a:headEnd/>
              <a:tailEnd type="stealth" w="med" len="med"/>
            </a:ln>
            <a:effectLst>
              <a:outerShdw blurRad="635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630133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Hive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Translate SQL to MapReduce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Select </a:t>
            </a:r>
            <a:r>
              <a:rPr lang="en-US" dirty="0" err="1" smtClean="0"/>
              <a:t>word,count</a:t>
            </a:r>
            <a:r>
              <a:rPr lang="en-US" dirty="0" smtClean="0"/>
              <a:t>(*) from </a:t>
            </a:r>
            <a:r>
              <a:rPr lang="en-US" dirty="0" err="1" smtClean="0"/>
              <a:t>shakespear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Group by word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537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Impala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45</a:t>
            </a:fld>
            <a:endParaRPr lang="en-US"/>
          </a:p>
        </p:txBody>
      </p:sp>
      <p:pic>
        <p:nvPicPr>
          <p:cNvPr id="5" name="Picture 4" descr="http://blog.cloudera.com/blog/wp-content/uploads/2012/10/impal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2070" y="1878227"/>
            <a:ext cx="4144572" cy="3566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57200" y="2057400"/>
            <a:ext cx="417323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00"/>
                </a:solidFill>
              </a:rPr>
              <a:t>Modern MPP database built on top of HDFS</a:t>
            </a:r>
          </a:p>
          <a:p>
            <a:endParaRPr lang="en-US" sz="2800" dirty="0">
              <a:solidFill>
                <a:srgbClr val="000000"/>
              </a:solidFill>
            </a:endParaRPr>
          </a:p>
          <a:p>
            <a:r>
              <a:rPr lang="en-US" sz="2800" dirty="0" smtClean="0">
                <a:solidFill>
                  <a:srgbClr val="000000"/>
                </a:solidFill>
              </a:rPr>
              <a:t>Really fast! Written in C++</a:t>
            </a:r>
          </a:p>
          <a:p>
            <a:endParaRPr lang="en-US" sz="2800" dirty="0">
              <a:solidFill>
                <a:srgbClr val="000000"/>
              </a:solidFill>
            </a:endParaRPr>
          </a:p>
          <a:p>
            <a:r>
              <a:rPr lang="en-US" sz="2800" dirty="0" smtClean="0">
                <a:solidFill>
                  <a:srgbClr val="000000"/>
                </a:solidFill>
              </a:rPr>
              <a:t>10-100x faster than Hive</a:t>
            </a:r>
            <a:endParaRPr lang="en-US" sz="2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1677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Oozie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46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76168" y="1752600"/>
            <a:ext cx="345989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400" dirty="0" smtClean="0">
                <a:solidFill>
                  <a:srgbClr val="000000"/>
                </a:solidFill>
                <a:cs typeface="Calibri"/>
              </a:rPr>
              <a:t>A workflow engine and scheduler built specifically for large-scale job orchestration on a </a:t>
            </a:r>
            <a:r>
              <a:rPr lang="en-US" sz="2400" dirty="0" err="1" smtClean="0">
                <a:solidFill>
                  <a:srgbClr val="000000"/>
                </a:solidFill>
                <a:cs typeface="Calibri"/>
              </a:rPr>
              <a:t>Hadoop</a:t>
            </a:r>
            <a:r>
              <a:rPr lang="en-US" sz="2400" dirty="0" smtClean="0">
                <a:solidFill>
                  <a:srgbClr val="000000"/>
                </a:solidFill>
                <a:cs typeface="Calibri"/>
              </a:rPr>
              <a:t> cluster</a:t>
            </a:r>
            <a:endParaRPr lang="en-US" sz="2400" dirty="0">
              <a:solidFill>
                <a:srgbClr val="000000"/>
              </a:solidFill>
              <a:cs typeface="Calibri"/>
            </a:endParaRPr>
          </a:p>
        </p:txBody>
      </p:sp>
      <p:pic>
        <p:nvPicPr>
          <p:cNvPr id="6" name="Picture 5" descr="p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1905000"/>
            <a:ext cx="4878432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740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47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6796" y="1752600"/>
            <a:ext cx="47903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Hue is an open source web-based application for making it easier to use Apache </a:t>
            </a:r>
            <a:r>
              <a:rPr lang="en-US" sz="2400" dirty="0" err="1">
                <a:solidFill>
                  <a:srgbClr val="000000"/>
                </a:solidFill>
              </a:rPr>
              <a:t>Hadoop</a:t>
            </a:r>
            <a:r>
              <a:rPr lang="en-US" sz="2400" dirty="0">
                <a:solidFill>
                  <a:srgbClr val="000000"/>
                </a:solidFill>
              </a:rPr>
              <a:t>.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Hue </a:t>
            </a:r>
            <a:r>
              <a:rPr lang="en-US" sz="2400" dirty="0" smtClean="0">
                <a:solidFill>
                  <a:srgbClr val="000000"/>
                </a:solidFill>
              </a:rPr>
              <a:t>features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File </a:t>
            </a:r>
            <a:r>
              <a:rPr lang="en-US" sz="2400" dirty="0">
                <a:solidFill>
                  <a:srgbClr val="000000"/>
                </a:solidFill>
              </a:rPr>
              <a:t>Browser for </a:t>
            </a:r>
            <a:r>
              <a:rPr lang="en-US" sz="2400" dirty="0" smtClean="0">
                <a:solidFill>
                  <a:srgbClr val="000000"/>
                </a:solidFill>
              </a:rPr>
              <a:t>HDFS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Job </a:t>
            </a:r>
            <a:r>
              <a:rPr lang="en-US" sz="2400" dirty="0">
                <a:solidFill>
                  <a:srgbClr val="000000"/>
                </a:solidFill>
              </a:rPr>
              <a:t>Designer/Browser for </a:t>
            </a:r>
            <a:r>
              <a:rPr lang="en-US" sz="2400" dirty="0" smtClean="0">
                <a:solidFill>
                  <a:srgbClr val="000000"/>
                </a:solidFill>
              </a:rPr>
              <a:t>MapReduce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Q</a:t>
            </a:r>
            <a:r>
              <a:rPr lang="en-US" sz="2400" dirty="0" smtClean="0">
                <a:solidFill>
                  <a:srgbClr val="000000"/>
                </a:solidFill>
              </a:rPr>
              <a:t>uery </a:t>
            </a:r>
            <a:r>
              <a:rPr lang="en-US" sz="2400" dirty="0">
                <a:solidFill>
                  <a:srgbClr val="000000"/>
                </a:solidFill>
              </a:rPr>
              <a:t>editors </a:t>
            </a:r>
            <a:endParaRPr lang="en-US" sz="2400" dirty="0" smtClean="0">
              <a:solidFill>
                <a:srgbClr val="000000"/>
              </a:solidFill>
            </a:endParaRP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Oozie</a:t>
            </a:r>
          </a:p>
        </p:txBody>
      </p:sp>
      <p:pic>
        <p:nvPicPr>
          <p:cNvPr id="6" name="Picture 4" descr="http://docs.oracle.com/cd/E37231_01/doc.20/e36963/img/hue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5434" y="2411627"/>
            <a:ext cx="3764100" cy="3013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5997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14478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  <a:latin typeface="Arial Black"/>
                <a:cs typeface="Arial Black"/>
              </a:rPr>
              <a:t>Practice Time </a:t>
            </a:r>
            <a:endParaRPr lang="en-US" dirty="0">
              <a:solidFill>
                <a:schemeClr val="tx1"/>
              </a:solidFill>
              <a:latin typeface="Arial Black"/>
              <a:cs typeface="Arial Black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Login to Hue</a:t>
            </a:r>
          </a:p>
          <a:p>
            <a:r>
              <a:rPr lang="en-US" dirty="0" smtClean="0"/>
              <a:t>Play around</a:t>
            </a:r>
          </a:p>
          <a:p>
            <a:r>
              <a:rPr lang="en-US" dirty="0" smtClean="0"/>
              <a:t>We will dive into </a:t>
            </a:r>
            <a:r>
              <a:rPr lang="en-US" dirty="0" err="1" smtClean="0"/>
              <a:t>Sqoop</a:t>
            </a:r>
            <a:r>
              <a:rPr lang="en-US" dirty="0" smtClean="0"/>
              <a:t>, Hive and Oozie </a:t>
            </a:r>
            <a:br>
              <a:rPr lang="en-US" dirty="0" smtClean="0"/>
            </a:br>
            <a:r>
              <a:rPr lang="en-US" dirty="0" smtClean="0"/>
              <a:t>in the next hour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471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Unpleasant Truth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400" dirty="0" smtClean="0">
                <a:latin typeface="Arial Black"/>
                <a:cs typeface="Arial Black"/>
              </a:rPr>
              <a:t>MySQL is not</a:t>
            </a:r>
            <a:br>
              <a:rPr lang="en-US" sz="4400" dirty="0" smtClean="0">
                <a:latin typeface="Arial Black"/>
                <a:cs typeface="Arial Black"/>
              </a:rPr>
            </a:br>
            <a:r>
              <a:rPr lang="en-US" sz="4400" dirty="0" smtClean="0">
                <a:latin typeface="Arial Black"/>
                <a:cs typeface="Arial Black"/>
              </a:rPr>
              <a:t>a Data Warehouse</a:t>
            </a:r>
            <a:endParaRPr lang="en-US" sz="4400" dirty="0">
              <a:latin typeface="Arial Black"/>
              <a:cs typeface="Arial Black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452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</a:t>
            </a:r>
            <a:r>
              <a:rPr lang="en-US" dirty="0" err="1" smtClean="0"/>
              <a:t>VirtualBox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Install and open </a:t>
            </a:r>
            <a:r>
              <a:rPr lang="en-US" dirty="0" err="1"/>
              <a:t>VirtualBox</a:t>
            </a:r>
            <a:r>
              <a:rPr lang="en-US" dirty="0"/>
              <a:t> on your </a:t>
            </a:r>
            <a:r>
              <a:rPr lang="en-US" dirty="0" smtClean="0"/>
              <a:t>computer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Under </a:t>
            </a:r>
            <a:r>
              <a:rPr lang="en-US" dirty="0"/>
              <a:t>the menu "File", select "Import..</a:t>
            </a:r>
            <a:r>
              <a:rPr lang="en-US" dirty="0" smtClean="0"/>
              <a:t>.”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Navigate </a:t>
            </a:r>
            <a:r>
              <a:rPr lang="en-US" dirty="0"/>
              <a:t>to where you unpacked the .</a:t>
            </a:r>
            <a:r>
              <a:rPr lang="en-US" dirty="0" err="1"/>
              <a:t>ovf</a:t>
            </a:r>
            <a:r>
              <a:rPr lang="en-US" dirty="0"/>
              <a:t> file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and </a:t>
            </a:r>
            <a:r>
              <a:rPr lang="en-US" dirty="0"/>
              <a:t>select </a:t>
            </a:r>
            <a:r>
              <a:rPr lang="en-US" dirty="0" smtClean="0"/>
              <a:t>it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You will find a “troubleshooting” file </a:t>
            </a:r>
            <a:r>
              <a:rPr lang="en-US" smtClean="0"/>
              <a:t>on the USB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05246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 need a data warehouse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combine data from multiple systems</a:t>
            </a:r>
          </a:p>
          <a:p>
            <a:r>
              <a:rPr lang="en-US" dirty="0" smtClean="0"/>
              <a:t>Protect low-latency OLTP system</a:t>
            </a:r>
          </a:p>
          <a:p>
            <a:r>
              <a:rPr lang="en-US" dirty="0" smtClean="0"/>
              <a:t>Optimize for reporting</a:t>
            </a:r>
          </a:p>
          <a:p>
            <a:r>
              <a:rPr lang="en-US" dirty="0" smtClean="0"/>
              <a:t>Clean up data without rewriting OLTP system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014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 – First 90 minutes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use Hadoop for ETL?</a:t>
            </a:r>
          </a:p>
          <a:p>
            <a:r>
              <a:rPr lang="en-US" dirty="0" smtClean="0"/>
              <a:t>How HDFS Works?</a:t>
            </a:r>
          </a:p>
          <a:p>
            <a:r>
              <a:rPr lang="en-US" dirty="0" smtClean="0"/>
              <a:t>How MapReduce Works?</a:t>
            </a:r>
          </a:p>
          <a:p>
            <a:r>
              <a:rPr lang="en-US" dirty="0" smtClean="0"/>
              <a:t>What other tools we’ll use?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Use Hadoop for ETL?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-31615" r="-31615"/>
          <a:stretch/>
        </p:blipFill>
        <p:spPr/>
      </p:pic>
    </p:spTree>
    <p:extLst>
      <p:ext uri="{BB962C8B-B14F-4D97-AF65-F5344CB8AC3E}">
        <p14:creationId xmlns:p14="http://schemas.microsoft.com/office/powerpoint/2010/main" val="1863541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Extracting data from outside sources</a:t>
            </a:r>
          </a:p>
          <a:p>
            <a:r>
              <a:rPr lang="en-US" dirty="0"/>
              <a:t>Transforming it to fit operational needs</a:t>
            </a:r>
          </a:p>
          <a:p>
            <a:r>
              <a:rPr lang="en-US" dirty="0"/>
              <a:t>Loading it into the end target </a:t>
            </a:r>
          </a:p>
          <a:p>
            <a:endParaRPr lang="en-US" dirty="0"/>
          </a:p>
          <a:p>
            <a:r>
              <a:rPr lang="en-US" sz="1600" dirty="0"/>
              <a:t>(Wikipedia: http://</a:t>
            </a:r>
            <a:r>
              <a:rPr lang="en-US" sz="1600" dirty="0" err="1"/>
              <a:t>en.wikipedia.org</a:t>
            </a:r>
            <a:r>
              <a:rPr lang="en-US" sz="1600" dirty="0"/>
              <a:t>/wiki/</a:t>
            </a:r>
            <a:r>
              <a:rPr lang="en-US" sz="1600" dirty="0" err="1"/>
              <a:t>Extract,_transform,_load</a:t>
            </a:r>
            <a:r>
              <a:rPr lang="en-US" sz="1600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659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ETL?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Transform data before loading it to DB</a:t>
            </a:r>
          </a:p>
          <a:p>
            <a:pPr lvl="1"/>
            <a:r>
              <a:rPr lang="en-US" dirty="0" smtClean="0"/>
              <a:t>XMLs, JSONs…</a:t>
            </a:r>
          </a:p>
          <a:p>
            <a:r>
              <a:rPr lang="en-US" dirty="0" smtClean="0"/>
              <a:t>Clean and standardize data</a:t>
            </a:r>
          </a:p>
          <a:p>
            <a:pPr lvl="1"/>
            <a:r>
              <a:rPr lang="en-US" dirty="0" smtClean="0"/>
              <a:t>Units, names…</a:t>
            </a:r>
          </a:p>
          <a:p>
            <a:r>
              <a:rPr lang="en-US" dirty="0" smtClean="0"/>
              <a:t>Aggregate data, recommendations</a:t>
            </a:r>
          </a:p>
          <a:p>
            <a:r>
              <a:rPr lang="en-US" dirty="0" smtClean="0"/>
              <a:t>De-normalize for a DWH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AA155-1852-4C1D-993F-0726B07C6BF6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6866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NN World 13">
      <a:dk1>
        <a:srgbClr val="000000"/>
      </a:dk1>
      <a:lt1>
        <a:srgbClr val="F8F8F8"/>
      </a:lt1>
      <a:dk2>
        <a:srgbClr val="003567"/>
      </a:dk2>
      <a:lt2>
        <a:srgbClr val="79BDE8"/>
      </a:lt2>
      <a:accent1>
        <a:srgbClr val="FCBA2F"/>
      </a:accent1>
      <a:accent2>
        <a:srgbClr val="E37F1C"/>
      </a:accent2>
      <a:accent3>
        <a:srgbClr val="999999"/>
      </a:accent3>
      <a:accent4>
        <a:srgbClr val="00932A"/>
      </a:accent4>
      <a:accent5>
        <a:srgbClr val="1A1A1A"/>
      </a:accent5>
      <a:accent6>
        <a:srgbClr val="961B25"/>
      </a:accent6>
      <a:hlink>
        <a:srgbClr val="5E6C87"/>
      </a:hlink>
      <a:folHlink>
        <a:srgbClr val="FFFF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5776</TotalTime>
  <Words>1341</Words>
  <Application>Microsoft Macintosh PowerPoint</Application>
  <PresentationFormat>On-screen Show (4:3)</PresentationFormat>
  <Paragraphs>380</Paragraphs>
  <Slides>50</Slides>
  <Notes>9</Notes>
  <HiddenSlides>4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1" baseType="lpstr">
      <vt:lpstr>Office Theme</vt:lpstr>
      <vt:lpstr>From Relational to Hadoop</vt:lpstr>
      <vt:lpstr>PowerPoint Presentation</vt:lpstr>
      <vt:lpstr>Got VM?</vt:lpstr>
      <vt:lpstr>Plan of Action</vt:lpstr>
      <vt:lpstr>Using VirtualBox</vt:lpstr>
      <vt:lpstr>Agenda – First 90 minutes</vt:lpstr>
      <vt:lpstr>Use Hadoop for ETL?</vt:lpstr>
      <vt:lpstr>ETL</vt:lpstr>
      <vt:lpstr>Why ETL?</vt:lpstr>
      <vt:lpstr>Some people do it like this:</vt:lpstr>
      <vt:lpstr>One Problem</vt:lpstr>
      <vt:lpstr>OK, two</vt:lpstr>
      <vt:lpstr>Or like this:</vt:lpstr>
      <vt:lpstr>Few problems here too</vt:lpstr>
      <vt:lpstr>Unpleasant Truth</vt:lpstr>
      <vt:lpstr>You need a data warehouse</vt:lpstr>
      <vt:lpstr>Use Hadoop!</vt:lpstr>
      <vt:lpstr>In this tutorial we’ll show:</vt:lpstr>
      <vt:lpstr>PowerPoint Presentation</vt:lpstr>
      <vt:lpstr>Design Assumptions</vt:lpstr>
      <vt:lpstr>Quick Disk Primer</vt:lpstr>
      <vt:lpstr>Quick Networking Primer</vt:lpstr>
      <vt:lpstr>Quick Networking Primer</vt:lpstr>
      <vt:lpstr>HDFS Architecture</vt:lpstr>
      <vt:lpstr>Writing to HDFS</vt:lpstr>
      <vt:lpstr>Reading from HDFS</vt:lpstr>
      <vt:lpstr>Using HDFS</vt:lpstr>
      <vt:lpstr>Practice Time </vt:lpstr>
      <vt:lpstr>Solution</vt:lpstr>
      <vt:lpstr>PowerPoint Presentation</vt:lpstr>
      <vt:lpstr>Just implement two functions</vt:lpstr>
      <vt:lpstr>PowerPoint Presentation</vt:lpstr>
      <vt:lpstr>Map Reduce Architecture</vt:lpstr>
      <vt:lpstr>WordCount</vt:lpstr>
      <vt:lpstr>Running MapReduce</vt:lpstr>
      <vt:lpstr>Running MapReduce</vt:lpstr>
      <vt:lpstr>MapReduce</vt:lpstr>
      <vt:lpstr>Using MapReduce</vt:lpstr>
      <vt:lpstr>Practice Time </vt:lpstr>
      <vt:lpstr>Solution</vt:lpstr>
      <vt:lpstr>PowerPoint Presentation</vt:lpstr>
      <vt:lpstr>Sqoop</vt:lpstr>
      <vt:lpstr>Flume</vt:lpstr>
      <vt:lpstr>Hive</vt:lpstr>
      <vt:lpstr>Impala</vt:lpstr>
      <vt:lpstr>Oozie</vt:lpstr>
      <vt:lpstr>Hue</vt:lpstr>
      <vt:lpstr>Practice Time </vt:lpstr>
      <vt:lpstr>Unpleasant Truth</vt:lpstr>
      <vt:lpstr>You need a data warehouse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Paula</dc:creator>
  <cp:lastModifiedBy>Gwen Shapira</cp:lastModifiedBy>
  <cp:revision>99</cp:revision>
  <dcterms:created xsi:type="dcterms:W3CDTF">2012-02-21T20:43:43Z</dcterms:created>
  <dcterms:modified xsi:type="dcterms:W3CDTF">2014-03-31T21:54:37Z</dcterms:modified>
</cp:coreProperties>
</file>

<file path=docProps/thumbnail.jpeg>
</file>